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0_71641A8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
  </p:notesMasterIdLst>
  <p:sldIdLst>
    <p:sldId id="272"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28" userDrawn="1">
          <p15:clr>
            <a:srgbClr val="A4A3A4"/>
          </p15:clr>
        </p15:guide>
        <p15:guide id="2" pos="221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318ED79-7A4D-992E-011A-5E3BA07B47FD}" name="Landon Wells" initials="LW" userId="1182b6d0d7298f7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92317" autoAdjust="0"/>
  </p:normalViewPr>
  <p:slideViewPr>
    <p:cSldViewPr snapToGrid="0">
      <p:cViewPr varScale="1">
        <p:scale>
          <a:sx n="22" d="100"/>
          <a:sy n="22" d="100"/>
        </p:scale>
        <p:origin x="582" y="90"/>
      </p:cViewPr>
      <p:guideLst>
        <p:guide orient="horz" pos="15528"/>
        <p:guide pos="22118"/>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10_71641A8C.xml><?xml version="1.0" encoding="utf-8"?>
<p188:cmLst xmlns:a="http://schemas.openxmlformats.org/drawingml/2006/main" xmlns:r="http://schemas.openxmlformats.org/officeDocument/2006/relationships" xmlns:p188="http://schemas.microsoft.com/office/powerpoint/2018/8/main">
  <p188:cm id="{67DBBD88-5C61-4B99-8F66-7333442F761C}" authorId="{F318ED79-7A4D-992E-011A-5E3BA07B47FD}" created="2022-12-11T22:29:13.188">
    <pc:sldMkLst xmlns:pc="http://schemas.microsoft.com/office/powerpoint/2013/main/command">
      <pc:docMk/>
      <pc:sldMk cId="1902385804" sldId="272"/>
    </pc:sldMkLst>
    <p188:txBody>
      <a:bodyPr/>
      <a:lstStyle/>
      <a:p>
        <a:r>
          <a:rPr lang="en-US"/>
          <a:t>* This is NOT the finalized version of the AGU Poster, there might be typos and some uncorrected information included. If you wish to see the finalized version of the poster, please contact me at landonryanwells@gmail.com</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C9092-F96E-466F-B61F-432198371995}" type="datetimeFigureOut">
              <a:rPr lang="en-US" smtClean="0"/>
              <a:t>12/11/2022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0EA9F-5863-4185-8E6D-30860DA31F00}" type="slidenum">
              <a:rPr lang="en-US" smtClean="0"/>
              <a:t>‹#›</a:t>
            </a:fld>
            <a:endParaRPr lang="en-US"/>
          </a:p>
        </p:txBody>
      </p:sp>
    </p:spTree>
    <p:extLst>
      <p:ext uri="{BB962C8B-B14F-4D97-AF65-F5344CB8AC3E}">
        <p14:creationId xmlns:p14="http://schemas.microsoft.com/office/powerpoint/2010/main" val="995700388"/>
      </p:ext>
    </p:extLst>
  </p:cSld>
  <p:clrMap bg1="lt1" tx1="dk1" bg2="lt2" tx2="dk2" accent1="accent1" accent2="accent2" accent3="accent3" accent4="accent4" accent5="accent5" accent6="accent6" hlink="hlink" folHlink="folHlink"/>
  <p:notesStyle>
    <a:lvl1pPr marL="0" algn="l" defTabSz="1422349" rtl="0" eaLnBrk="1" latinLnBrk="0" hangingPunct="1">
      <a:defRPr sz="1867" kern="1200">
        <a:solidFill>
          <a:schemeClr val="tx1"/>
        </a:solidFill>
        <a:latin typeface="+mn-lt"/>
        <a:ea typeface="+mn-ea"/>
        <a:cs typeface="+mn-cs"/>
      </a:defRPr>
    </a:lvl1pPr>
    <a:lvl2pPr marL="711175" algn="l" defTabSz="1422349" rtl="0" eaLnBrk="1" latinLnBrk="0" hangingPunct="1">
      <a:defRPr sz="1867" kern="1200">
        <a:solidFill>
          <a:schemeClr val="tx1"/>
        </a:solidFill>
        <a:latin typeface="+mn-lt"/>
        <a:ea typeface="+mn-ea"/>
        <a:cs typeface="+mn-cs"/>
      </a:defRPr>
    </a:lvl2pPr>
    <a:lvl3pPr marL="1422349" algn="l" defTabSz="1422349" rtl="0" eaLnBrk="1" latinLnBrk="0" hangingPunct="1">
      <a:defRPr sz="1867" kern="1200">
        <a:solidFill>
          <a:schemeClr val="tx1"/>
        </a:solidFill>
        <a:latin typeface="+mn-lt"/>
        <a:ea typeface="+mn-ea"/>
        <a:cs typeface="+mn-cs"/>
      </a:defRPr>
    </a:lvl3pPr>
    <a:lvl4pPr marL="2133524" algn="l" defTabSz="1422349" rtl="0" eaLnBrk="1" latinLnBrk="0" hangingPunct="1">
      <a:defRPr sz="1867" kern="1200">
        <a:solidFill>
          <a:schemeClr val="tx1"/>
        </a:solidFill>
        <a:latin typeface="+mn-lt"/>
        <a:ea typeface="+mn-ea"/>
        <a:cs typeface="+mn-cs"/>
      </a:defRPr>
    </a:lvl4pPr>
    <a:lvl5pPr marL="2844698" algn="l" defTabSz="1422349" rtl="0" eaLnBrk="1" latinLnBrk="0" hangingPunct="1">
      <a:defRPr sz="1867" kern="1200">
        <a:solidFill>
          <a:schemeClr val="tx1"/>
        </a:solidFill>
        <a:latin typeface="+mn-lt"/>
        <a:ea typeface="+mn-ea"/>
        <a:cs typeface="+mn-cs"/>
      </a:defRPr>
    </a:lvl5pPr>
    <a:lvl6pPr marL="3555873" algn="l" defTabSz="1422349" rtl="0" eaLnBrk="1" latinLnBrk="0" hangingPunct="1">
      <a:defRPr sz="1867" kern="1200">
        <a:solidFill>
          <a:schemeClr val="tx1"/>
        </a:solidFill>
        <a:latin typeface="+mn-lt"/>
        <a:ea typeface="+mn-ea"/>
        <a:cs typeface="+mn-cs"/>
      </a:defRPr>
    </a:lvl6pPr>
    <a:lvl7pPr marL="4267048" algn="l" defTabSz="1422349" rtl="0" eaLnBrk="1" latinLnBrk="0" hangingPunct="1">
      <a:defRPr sz="1867" kern="1200">
        <a:solidFill>
          <a:schemeClr val="tx1"/>
        </a:solidFill>
        <a:latin typeface="+mn-lt"/>
        <a:ea typeface="+mn-ea"/>
        <a:cs typeface="+mn-cs"/>
      </a:defRPr>
    </a:lvl7pPr>
    <a:lvl8pPr marL="4978222" algn="l" defTabSz="1422349" rtl="0" eaLnBrk="1" latinLnBrk="0" hangingPunct="1">
      <a:defRPr sz="1867" kern="1200">
        <a:solidFill>
          <a:schemeClr val="tx1"/>
        </a:solidFill>
        <a:latin typeface="+mn-lt"/>
        <a:ea typeface="+mn-ea"/>
        <a:cs typeface="+mn-cs"/>
      </a:defRPr>
    </a:lvl8pPr>
    <a:lvl9pPr marL="5689397" algn="l" defTabSz="1422349" rtl="0" eaLnBrk="1" latinLnBrk="0" hangingPunct="1">
      <a:defRPr sz="186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6F0EA9F-5863-4185-8E6D-30860DA31F00}" type="slidenum">
              <a:rPr lang="en-US" smtClean="0"/>
              <a:t>1</a:t>
            </a:fld>
            <a:endParaRPr lang="en-US"/>
          </a:p>
        </p:txBody>
      </p:sp>
    </p:spTree>
    <p:extLst>
      <p:ext uri="{BB962C8B-B14F-4D97-AF65-F5344CB8AC3E}">
        <p14:creationId xmlns:p14="http://schemas.microsoft.com/office/powerpoint/2010/main" val="989919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D24CCD32-8916-42D8-9BE7-D36D766074D6}"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B60219-5405-4238-8E58-485D929EEF39}" type="slidenum">
              <a:rPr lang="en-US" smtClean="0"/>
              <a:t>‹#›</a:t>
            </a:fld>
            <a:endParaRPr lang="en-US"/>
          </a:p>
        </p:txBody>
      </p:sp>
    </p:spTree>
    <p:extLst>
      <p:ext uri="{BB962C8B-B14F-4D97-AF65-F5344CB8AC3E}">
        <p14:creationId xmlns:p14="http://schemas.microsoft.com/office/powerpoint/2010/main" val="32002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4CCD32-8916-42D8-9BE7-D36D766074D6}"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B60219-5405-4238-8E58-485D929EEF39}" type="slidenum">
              <a:rPr lang="en-US" smtClean="0"/>
              <a:t>‹#›</a:t>
            </a:fld>
            <a:endParaRPr lang="en-US"/>
          </a:p>
        </p:txBody>
      </p:sp>
    </p:spTree>
    <p:extLst>
      <p:ext uri="{BB962C8B-B14F-4D97-AF65-F5344CB8AC3E}">
        <p14:creationId xmlns:p14="http://schemas.microsoft.com/office/powerpoint/2010/main" val="3266416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4CCD32-8916-42D8-9BE7-D36D766074D6}"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B60219-5405-4238-8E58-485D929EEF39}" type="slidenum">
              <a:rPr lang="en-US" smtClean="0"/>
              <a:t>‹#›</a:t>
            </a:fld>
            <a:endParaRPr lang="en-US"/>
          </a:p>
        </p:txBody>
      </p:sp>
    </p:spTree>
    <p:extLst>
      <p:ext uri="{BB962C8B-B14F-4D97-AF65-F5344CB8AC3E}">
        <p14:creationId xmlns:p14="http://schemas.microsoft.com/office/powerpoint/2010/main" val="163510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4CCD32-8916-42D8-9BE7-D36D766074D6}"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B60219-5405-4238-8E58-485D929EEF39}" type="slidenum">
              <a:rPr lang="en-US" smtClean="0"/>
              <a:t>‹#›</a:t>
            </a:fld>
            <a:endParaRPr lang="en-US"/>
          </a:p>
        </p:txBody>
      </p:sp>
    </p:spTree>
    <p:extLst>
      <p:ext uri="{BB962C8B-B14F-4D97-AF65-F5344CB8AC3E}">
        <p14:creationId xmlns:p14="http://schemas.microsoft.com/office/powerpoint/2010/main" val="880636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CCD32-8916-42D8-9BE7-D36D766074D6}"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B60219-5405-4238-8E58-485D929EEF39}" type="slidenum">
              <a:rPr lang="en-US" smtClean="0"/>
              <a:t>‹#›</a:t>
            </a:fld>
            <a:endParaRPr lang="en-US"/>
          </a:p>
        </p:txBody>
      </p:sp>
    </p:spTree>
    <p:extLst>
      <p:ext uri="{BB962C8B-B14F-4D97-AF65-F5344CB8AC3E}">
        <p14:creationId xmlns:p14="http://schemas.microsoft.com/office/powerpoint/2010/main" val="3080733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4CCD32-8916-42D8-9BE7-D36D766074D6}"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B60219-5405-4238-8E58-485D929EEF39}" type="slidenum">
              <a:rPr lang="en-US" smtClean="0"/>
              <a:t>‹#›</a:t>
            </a:fld>
            <a:endParaRPr lang="en-US"/>
          </a:p>
        </p:txBody>
      </p:sp>
    </p:spTree>
    <p:extLst>
      <p:ext uri="{BB962C8B-B14F-4D97-AF65-F5344CB8AC3E}">
        <p14:creationId xmlns:p14="http://schemas.microsoft.com/office/powerpoint/2010/main" val="419718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4CCD32-8916-42D8-9BE7-D36D766074D6}" type="datetimeFigureOut">
              <a:rPr lang="en-US" smtClean="0"/>
              <a:t>12/11/2022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B60219-5405-4238-8E58-485D929EEF39}" type="slidenum">
              <a:rPr lang="en-US" smtClean="0"/>
              <a:t>‹#›</a:t>
            </a:fld>
            <a:endParaRPr lang="en-US"/>
          </a:p>
        </p:txBody>
      </p:sp>
    </p:spTree>
    <p:extLst>
      <p:ext uri="{BB962C8B-B14F-4D97-AF65-F5344CB8AC3E}">
        <p14:creationId xmlns:p14="http://schemas.microsoft.com/office/powerpoint/2010/main" val="1806732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4CCD32-8916-42D8-9BE7-D36D766074D6}" type="datetimeFigureOut">
              <a:rPr lang="en-US" smtClean="0"/>
              <a:t>12/11/2022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B60219-5405-4238-8E58-485D929EEF39}" type="slidenum">
              <a:rPr lang="en-US" smtClean="0"/>
              <a:t>‹#›</a:t>
            </a:fld>
            <a:endParaRPr lang="en-US"/>
          </a:p>
        </p:txBody>
      </p:sp>
    </p:spTree>
    <p:extLst>
      <p:ext uri="{BB962C8B-B14F-4D97-AF65-F5344CB8AC3E}">
        <p14:creationId xmlns:p14="http://schemas.microsoft.com/office/powerpoint/2010/main" val="238761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CCD32-8916-42D8-9BE7-D36D766074D6}" type="datetimeFigureOut">
              <a:rPr lang="en-US" smtClean="0"/>
              <a:t>12/11/2022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B60219-5405-4238-8E58-485D929EEF39}" type="slidenum">
              <a:rPr lang="en-US" smtClean="0"/>
              <a:t>‹#›</a:t>
            </a:fld>
            <a:endParaRPr lang="en-US"/>
          </a:p>
        </p:txBody>
      </p:sp>
    </p:spTree>
    <p:extLst>
      <p:ext uri="{BB962C8B-B14F-4D97-AF65-F5344CB8AC3E}">
        <p14:creationId xmlns:p14="http://schemas.microsoft.com/office/powerpoint/2010/main" val="203467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24CCD32-8916-42D8-9BE7-D36D766074D6}"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B60219-5405-4238-8E58-485D929EEF39}" type="slidenum">
              <a:rPr lang="en-US" smtClean="0"/>
              <a:t>‹#›</a:t>
            </a:fld>
            <a:endParaRPr lang="en-US"/>
          </a:p>
        </p:txBody>
      </p:sp>
    </p:spTree>
    <p:extLst>
      <p:ext uri="{BB962C8B-B14F-4D97-AF65-F5344CB8AC3E}">
        <p14:creationId xmlns:p14="http://schemas.microsoft.com/office/powerpoint/2010/main" val="385133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24CCD32-8916-42D8-9BE7-D36D766074D6}"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B60219-5405-4238-8E58-485D929EEF39}" type="slidenum">
              <a:rPr lang="en-US" smtClean="0"/>
              <a:t>‹#›</a:t>
            </a:fld>
            <a:endParaRPr lang="en-US"/>
          </a:p>
        </p:txBody>
      </p:sp>
    </p:spTree>
    <p:extLst>
      <p:ext uri="{BB962C8B-B14F-4D97-AF65-F5344CB8AC3E}">
        <p14:creationId xmlns:p14="http://schemas.microsoft.com/office/powerpoint/2010/main" val="544741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D24CCD32-8916-42D8-9BE7-D36D766074D6}" type="datetimeFigureOut">
              <a:rPr lang="en-US" smtClean="0"/>
              <a:t>12/11/2022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8B60219-5405-4238-8E58-485D929EEF39}" type="slidenum">
              <a:rPr lang="en-US" smtClean="0"/>
              <a:t>‹#›</a:t>
            </a:fld>
            <a:endParaRPr lang="en-US"/>
          </a:p>
        </p:txBody>
      </p:sp>
    </p:spTree>
    <p:extLst>
      <p:ext uri="{BB962C8B-B14F-4D97-AF65-F5344CB8AC3E}">
        <p14:creationId xmlns:p14="http://schemas.microsoft.com/office/powerpoint/2010/main" val="140612438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package" Target="../embeddings/Microsoft_Excel_Worksheet.xlsx"/><Relationship Id="rId3" Type="http://schemas.microsoft.com/office/2018/10/relationships/comments" Target="../comments/modernComment_110_71641A8C.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4.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B9EBC-85E6-7220-4CC9-1BD78F0C2108}"/>
              </a:ext>
            </a:extLst>
          </p:cNvPr>
          <p:cNvSpPr>
            <a:spLocks noGrp="1" noRot="1" noMove="1" noResize="1" noEditPoints="1" noAdjustHandles="1" noChangeArrowheads="1" noChangeShapeType="1"/>
          </p:cNvSpPr>
          <p:nvPr/>
        </p:nvSpPr>
        <p:spPr>
          <a:xfrm>
            <a:off x="914399" y="911315"/>
            <a:ext cx="42064505" cy="31095774"/>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200"/>
              <a:t>Inside Region Cluster Number : </a:t>
            </a:r>
          </a:p>
          <a:p>
            <a:pPr algn="ctr"/>
            <a:r>
              <a:rPr lang="en-US" sz="4200"/>
              <a:t> [3 0 0 0 3 2 2 0 0 3 2 3 0 0 3 3 0 0 0 3 2 0 3 0 0 2 3 1 2 0 3 0 2 0 0 0 2</a:t>
            </a:r>
          </a:p>
          <a:p>
            <a:pPr algn="ctr"/>
            <a:r>
              <a:rPr lang="en-US" sz="4200"/>
              <a:t> 2 0 3 0 3 1 2 3 0 3 3 0 3 3 0 3 3 0 3 3 3 3 3 3 1 0 0]</a:t>
            </a:r>
          </a:p>
          <a:p>
            <a:pPr algn="ctr"/>
            <a:endParaRPr lang="en-US" sz="4200"/>
          </a:p>
          <a:p>
            <a:pPr algn="ctr"/>
            <a:r>
              <a:rPr lang="en-US" sz="4200"/>
              <a:t>Outside Region Cluster Number : </a:t>
            </a:r>
          </a:p>
          <a:p>
            <a:pPr algn="ctr"/>
            <a:r>
              <a:rPr lang="en-US" sz="4200"/>
              <a:t> [1 1 0 2 3 3 0 2 0 3 1 2 1 0 0 0 3 0 1 2 1 0 1 1 2 1 0 1 3 0 3 2 3 2 0 0 2</a:t>
            </a:r>
          </a:p>
          <a:p>
            <a:pPr algn="ctr"/>
            <a:r>
              <a:rPr lang="en-US" sz="4200"/>
              <a:t> 1 2 3 3 0 2 0 2 2 1 2 1 2 3 1 2 3 1 0 0 1 3 0 0 0 0 3 3 3 3 0 3 0 1 3 0]</a:t>
            </a:r>
          </a:p>
          <a:p>
            <a:pPr algn="ctr"/>
            <a:endParaRPr lang="en-US" sz="4200"/>
          </a:p>
          <a:p>
            <a:pPr algn="ctr"/>
            <a:r>
              <a:rPr lang="en-US" sz="4200"/>
              <a:t>Inbetween Region Cluster Number : </a:t>
            </a:r>
          </a:p>
          <a:p>
            <a:pPr algn="ctr"/>
            <a:r>
              <a:rPr lang="en-US" sz="4200"/>
              <a:t> [3 2 1 0 1 0 3 2 3 1 3 3 0 3 3 2 1 2 3 0 3 2 2 2 0 0 3 0 3 3 2 1 0 0 3 3 1</a:t>
            </a:r>
          </a:p>
          <a:p>
            <a:pPr algn="ctr"/>
            <a:r>
              <a:rPr lang="en-US" sz="4200"/>
              <a:t> 2 3 2 2 2 0 2 3 2 3 3 2 2]</a:t>
            </a:r>
          </a:p>
          <a:p>
            <a:pPr algn="ctr"/>
            <a:r>
              <a:rPr lang="en-US" sz="4200"/>
              <a:t>The centroids of the clusters :  [[1.24       0.13384615 0.90316154]</a:t>
            </a:r>
          </a:p>
          <a:p>
            <a:pPr algn="ctr"/>
            <a:r>
              <a:rPr lang="en-US" sz="4200"/>
              <a:t> [1.19658537 0.06       0.2542561 ]</a:t>
            </a:r>
          </a:p>
          <a:p>
            <a:pPr algn="ctr"/>
            <a:r>
              <a:rPr lang="en-US" sz="4200"/>
              <a:t> [0.92327869 0.47196721 0.24057869]</a:t>
            </a:r>
          </a:p>
          <a:p>
            <a:pPr algn="ctr"/>
            <a:r>
              <a:rPr lang="en-US" sz="4200"/>
              <a:t> [0.88152542 0.4159322  0.89164576]] </a:t>
            </a:r>
            <a:endParaRPr lang="en-US" sz="4200" dirty="0"/>
          </a:p>
        </p:txBody>
      </p:sp>
      <p:sp>
        <p:nvSpPr>
          <p:cNvPr id="11" name="Rectangle 10">
            <a:extLst>
              <a:ext uri="{FF2B5EF4-FFF2-40B4-BE49-F238E27FC236}">
                <a16:creationId xmlns:a16="http://schemas.microsoft.com/office/drawing/2014/main" id="{DB33887D-11FE-C958-14F7-48BA6C67EB7A}"/>
              </a:ext>
            </a:extLst>
          </p:cNvPr>
          <p:cNvSpPr>
            <a:spLocks noGrp="1" noRot="1" noMove="1" noResize="1" noEditPoints="1" noAdjustHandles="1" noChangeArrowheads="1" noChangeShapeType="1"/>
          </p:cNvSpPr>
          <p:nvPr/>
        </p:nvSpPr>
        <p:spPr>
          <a:xfrm>
            <a:off x="14630400" y="911315"/>
            <a:ext cx="14630400" cy="31095774"/>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4200" dirty="0"/>
          </a:p>
        </p:txBody>
      </p:sp>
      <p:sp>
        <p:nvSpPr>
          <p:cNvPr id="12" name="Rectangle 11">
            <a:extLst>
              <a:ext uri="{FF2B5EF4-FFF2-40B4-BE49-F238E27FC236}">
                <a16:creationId xmlns:a16="http://schemas.microsoft.com/office/drawing/2014/main" id="{04864D51-DCD3-5B26-40AF-E23BE35EC520}"/>
              </a:ext>
            </a:extLst>
          </p:cNvPr>
          <p:cNvSpPr>
            <a:spLocks noGrp="1" noRot="1" noMove="1" noResize="1" noEditPoints="1" noAdjustHandles="1" noChangeArrowheads="1" noChangeShapeType="1"/>
          </p:cNvSpPr>
          <p:nvPr/>
        </p:nvSpPr>
        <p:spPr>
          <a:xfrm>
            <a:off x="15133320" y="911313"/>
            <a:ext cx="13716000" cy="31095776"/>
          </a:xfrm>
          <a:prstGeom prst="rect">
            <a:avLst/>
          </a:prstGeom>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4200" dirty="0"/>
          </a:p>
        </p:txBody>
      </p:sp>
      <p:sp>
        <p:nvSpPr>
          <p:cNvPr id="6" name="Rectangle: Rounded Corners 5">
            <a:extLst>
              <a:ext uri="{FF2B5EF4-FFF2-40B4-BE49-F238E27FC236}">
                <a16:creationId xmlns:a16="http://schemas.microsoft.com/office/drawing/2014/main" id="{9D6A9ED5-DA34-4958-D602-4937CE09FD89}"/>
              </a:ext>
            </a:extLst>
          </p:cNvPr>
          <p:cNvSpPr>
            <a:spLocks noGrp="1" noRot="1" noMove="1" noResize="1" noEditPoints="1" noAdjustHandles="1" noChangeArrowheads="1" noChangeShapeType="1"/>
          </p:cNvSpPr>
          <p:nvPr/>
        </p:nvSpPr>
        <p:spPr>
          <a:xfrm>
            <a:off x="4583428" y="1365811"/>
            <a:ext cx="6400800" cy="920189"/>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200" dirty="0"/>
          </a:p>
        </p:txBody>
      </p:sp>
      <p:sp>
        <p:nvSpPr>
          <p:cNvPr id="7" name="TextBox 6">
            <a:extLst>
              <a:ext uri="{FF2B5EF4-FFF2-40B4-BE49-F238E27FC236}">
                <a16:creationId xmlns:a16="http://schemas.microsoft.com/office/drawing/2014/main" id="{F120F8D4-986C-33D4-874C-11F015175836}"/>
              </a:ext>
            </a:extLst>
          </p:cNvPr>
          <p:cNvSpPr txBox="1">
            <a:spLocks noGrp="1" noRot="1" noMove="1" noResize="1" noEditPoints="1" noAdjustHandles="1" noChangeArrowheads="1" noChangeShapeType="1"/>
          </p:cNvSpPr>
          <p:nvPr/>
        </p:nvSpPr>
        <p:spPr>
          <a:xfrm>
            <a:off x="6282290" y="1469068"/>
            <a:ext cx="2971800" cy="707886"/>
          </a:xfrm>
          <a:prstGeom prst="rect">
            <a:avLst/>
          </a:prstGeom>
          <a:noFill/>
        </p:spPr>
        <p:txBody>
          <a:bodyPr wrap="square" rtlCol="0">
            <a:spAutoFit/>
          </a:bodyPr>
          <a:lstStyle/>
          <a:p>
            <a:pPr algn="ctr"/>
            <a:r>
              <a:rPr lang="en-US" sz="4000" b="1" dirty="0"/>
              <a:t>Background</a:t>
            </a:r>
          </a:p>
        </p:txBody>
      </p:sp>
      <p:sp>
        <p:nvSpPr>
          <p:cNvPr id="28" name="TextBox 27">
            <a:extLst>
              <a:ext uri="{FF2B5EF4-FFF2-40B4-BE49-F238E27FC236}">
                <a16:creationId xmlns:a16="http://schemas.microsoft.com/office/drawing/2014/main" id="{F909A664-3DBC-03F6-24F4-B1599DCEC437}"/>
              </a:ext>
            </a:extLst>
          </p:cNvPr>
          <p:cNvSpPr txBox="1">
            <a:spLocks noGrp="1" noRot="1" noMove="1" noResize="1" noEditPoints="1" noAdjustHandles="1" noChangeArrowheads="1" noChangeShapeType="1"/>
          </p:cNvSpPr>
          <p:nvPr/>
        </p:nvSpPr>
        <p:spPr>
          <a:xfrm>
            <a:off x="15133320" y="911312"/>
            <a:ext cx="13716000" cy="665686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91440" tIns="45720" rIns="91440" bIns="4572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5400" b="1" dirty="0">
                <a:solidFill>
                  <a:schemeClr val="bg1"/>
                </a:solidFill>
                <a:latin typeface="Calibri"/>
                <a:ea typeface="+mn-lt"/>
                <a:cs typeface="+mn-lt"/>
              </a:rPr>
              <a:t>Multifractal Properties of Intensity Signals in Solar Coronal Holes, Adjacent Quiet Sun, and Boundary Regions in the Context of the Magnetic Network</a:t>
            </a:r>
            <a:endParaRPr lang="en-US" sz="5400" b="1" dirty="0">
              <a:solidFill>
                <a:schemeClr val="bg1"/>
              </a:solidFill>
              <a:cs typeface="Calibri" panose="020F0502020204030204"/>
            </a:endParaRPr>
          </a:p>
          <a:p>
            <a:pPr algn="ctr"/>
            <a:r>
              <a:rPr lang="en-US" sz="3600" b="1" dirty="0">
                <a:ea typeface="+mn-lt"/>
                <a:cs typeface="+mn-lt"/>
              </a:rPr>
              <a:t>Landon Wells¹, Ana Cristina Cadavid¹, Mari Paz Miralles²  </a:t>
            </a:r>
          </a:p>
          <a:p>
            <a:pPr algn="ctr"/>
            <a:r>
              <a:rPr lang="en-US" sz="3600" b="1" dirty="0">
                <a:ea typeface="+mn-lt"/>
                <a:cs typeface="+mn-lt"/>
              </a:rPr>
              <a:t>1. California State University Northridge  </a:t>
            </a:r>
          </a:p>
          <a:p>
            <a:pPr algn="ctr"/>
            <a:r>
              <a:rPr lang="en-US" sz="3600" b="1" dirty="0">
                <a:ea typeface="+mn-lt"/>
                <a:cs typeface="+mn-lt"/>
              </a:rPr>
              <a:t>2. Center for Astrophysics | Harvard &amp; Smithsonian</a:t>
            </a:r>
            <a:endParaRPr lang="en-US" sz="3600" b="1" dirty="0">
              <a:cs typeface="Calibri"/>
            </a:endParaRPr>
          </a:p>
          <a:p>
            <a:endParaRPr lang="en-US" sz="5400" b="1" dirty="0">
              <a:solidFill>
                <a:schemeClr val="tx1"/>
              </a:solidFill>
              <a:latin typeface="Calibri"/>
              <a:cs typeface="Calibri"/>
            </a:endParaRPr>
          </a:p>
        </p:txBody>
      </p:sp>
      <p:sp>
        <p:nvSpPr>
          <p:cNvPr id="39" name="TextBox 38">
            <a:extLst>
              <a:ext uri="{FF2B5EF4-FFF2-40B4-BE49-F238E27FC236}">
                <a16:creationId xmlns:a16="http://schemas.microsoft.com/office/drawing/2014/main" id="{B2A15814-E691-40E6-4F1F-2681626D0556}"/>
              </a:ext>
            </a:extLst>
          </p:cNvPr>
          <p:cNvSpPr txBox="1">
            <a:spLocks noGrp="1" noRot="1" noMove="1" noResize="1" noEditPoints="1" noAdjustHandles="1" noChangeArrowheads="1" noChangeShapeType="1"/>
          </p:cNvSpPr>
          <p:nvPr/>
        </p:nvSpPr>
        <p:spPr>
          <a:xfrm>
            <a:off x="928822" y="2280393"/>
            <a:ext cx="13716000" cy="260071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3200" dirty="0">
                <a:ea typeface="+mn-lt"/>
                <a:cs typeface="+mn-lt"/>
              </a:rPr>
              <a:t>Coronal holes (CH), one of the sources of the solar wind, have weaker coronal emission than surrounding quiet-Sun (QS) regions. While the CHs  and QS have comparable numbers of small loops,  the long loops reaching coronal heights,  common in the QS, are rare in CHs where open magnetic field lines allow the outward flow of the plasma [1]. </a:t>
            </a:r>
            <a:endParaRPr lang="en-US" sz="3200" dirty="0">
              <a:cs typeface="Calibri"/>
            </a:endParaRPr>
          </a:p>
        </p:txBody>
      </p:sp>
      <p:sp>
        <p:nvSpPr>
          <p:cNvPr id="40" name="TextBox 39">
            <a:extLst>
              <a:ext uri="{FF2B5EF4-FFF2-40B4-BE49-F238E27FC236}">
                <a16:creationId xmlns:a16="http://schemas.microsoft.com/office/drawing/2014/main" id="{A55695F8-775A-39C0-8AB9-8272C2450653}"/>
              </a:ext>
            </a:extLst>
          </p:cNvPr>
          <p:cNvSpPr txBox="1">
            <a:spLocks noGrp="1" noRot="1" noMove="1" noResize="1" noEditPoints="1" noAdjustHandles="1" noChangeArrowheads="1" noChangeShapeType="1"/>
          </p:cNvSpPr>
          <p:nvPr/>
        </p:nvSpPr>
        <p:spPr>
          <a:xfrm>
            <a:off x="910190" y="5978686"/>
            <a:ext cx="13716000" cy="210826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3200" dirty="0">
                <a:ea typeface="+mn-lt"/>
                <a:cs typeface="+mn-lt"/>
              </a:rPr>
              <a:t>We investigate the differences between CH and adjacent QS, by examining the scaling symmetries of the fluctuations of time series of extreme ultraviolet</a:t>
            </a:r>
          </a:p>
          <a:p>
            <a:r>
              <a:rPr lang="en-US" sz="3200" dirty="0">
                <a:ea typeface="+mn-lt"/>
                <a:cs typeface="+mn-lt"/>
              </a:rPr>
              <a:t>(EUV) intensity 19.3nm emission in an equatorial CH, alongside context of the background magnetic field. </a:t>
            </a:r>
            <a:endParaRPr lang="en-US" sz="3200" dirty="0">
              <a:cs typeface="Calibri"/>
            </a:endParaRPr>
          </a:p>
        </p:txBody>
      </p:sp>
      <p:sp>
        <p:nvSpPr>
          <p:cNvPr id="50" name="TextBox 49">
            <a:extLst>
              <a:ext uri="{FF2B5EF4-FFF2-40B4-BE49-F238E27FC236}">
                <a16:creationId xmlns:a16="http://schemas.microsoft.com/office/drawing/2014/main" id="{877BC581-8033-045F-E511-7748B13224B8}"/>
              </a:ext>
            </a:extLst>
          </p:cNvPr>
          <p:cNvSpPr txBox="1">
            <a:spLocks noGrp="1" noRot="1" noMove="1" noResize="1" noEditPoints="1" noAdjustHandles="1" noChangeArrowheads="1" noChangeShapeType="1"/>
          </p:cNvSpPr>
          <p:nvPr/>
        </p:nvSpPr>
        <p:spPr>
          <a:xfrm>
            <a:off x="15148561" y="11710139"/>
            <a:ext cx="13700759" cy="3046988"/>
          </a:xfrm>
          <a:prstGeom prst="rect">
            <a:avLst/>
          </a:prstGeom>
          <a:noFill/>
        </p:spPr>
        <p:txBody>
          <a:bodyPr wrap="square" lIns="91440" tIns="45720" rIns="91440" bIns="45720" rtlCol="0" anchor="t">
            <a:spAutoFit/>
          </a:bodyPr>
          <a:lstStyle/>
          <a:p>
            <a:r>
              <a:rPr lang="en-US" sz="3200" b="1" dirty="0">
                <a:solidFill>
                  <a:srgbClr val="002060"/>
                </a:solidFill>
              </a:rPr>
              <a:t>Figure 2 : </a:t>
            </a:r>
            <a:r>
              <a:rPr lang="en-US" sz="3200" dirty="0"/>
              <a:t>Three figures depicting the data before and after analysis. </a:t>
            </a:r>
            <a:r>
              <a:rPr lang="en-US" sz="3200" b="1" dirty="0"/>
              <a:t>Left : </a:t>
            </a:r>
            <a:r>
              <a:rPr lang="en-US" sz="3200" dirty="0"/>
              <a:t>AIA 19.3nm image of the CH used in the creation of the CHIMERA boundary. Fifteen boxes within the figure define the regions used for the MF-DFA analysis. </a:t>
            </a:r>
            <a:r>
              <a:rPr lang="en-US" sz="3200" b="1" dirty="0"/>
              <a:t>Middle : </a:t>
            </a:r>
            <a:r>
              <a:rPr lang="en-US" sz="3200" dirty="0"/>
              <a:t>Contemporaneous LOS HMI image used in the creation of the network boundaries, where network boundaries are </a:t>
            </a:r>
            <a:r>
              <a:rPr lang="en-US" sz="3200" dirty="0">
                <a:ea typeface="+mn-lt"/>
                <a:cs typeface="+mn-lt"/>
              </a:rPr>
              <a:t>defined for fields with |magnetic density| &gt; 33 G. </a:t>
            </a:r>
            <a:r>
              <a:rPr lang="en-US" sz="3200" b="1" dirty="0"/>
              <a:t> Right : </a:t>
            </a:r>
            <a:r>
              <a:rPr lang="en-US" sz="3200" dirty="0"/>
              <a:t>Unscaled α map created via the DFA.</a:t>
            </a:r>
            <a:endParaRPr lang="en-US" sz="3200" dirty="0">
              <a:cs typeface="Calibri"/>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EF061DC-5181-B98F-607C-1DBAF6DB63D1}"/>
                  </a:ext>
                </a:extLst>
              </p:cNvPr>
              <p:cNvSpPr txBox="1">
                <a:spLocks noGrp="1" noRot="1" noMove="1" noResize="1" noEditPoints="1" noAdjustHandles="1" noChangeArrowheads="1" noChangeShapeType="1"/>
              </p:cNvSpPr>
              <p:nvPr/>
            </p:nvSpPr>
            <p:spPr>
              <a:xfrm>
                <a:off x="946182" y="9556991"/>
                <a:ext cx="13701578" cy="8248412"/>
              </a:xfrm>
              <a:prstGeom prst="rect">
                <a:avLst/>
              </a:prstGeom>
              <a:noFill/>
            </p:spPr>
            <p:txBody>
              <a:bodyPr wrap="square" lIns="91440" tIns="45720" rIns="91440" bIns="45720" rtlCol="0" anchor="t">
                <a:spAutoFit/>
              </a:bodyPr>
              <a:lstStyle/>
              <a:p>
                <a:pPr marL="857250" indent="-857250">
                  <a:buFont typeface="+mj-lt"/>
                  <a:buAutoNum type="romanUcPeriod"/>
                </a:pPr>
                <a:r>
                  <a:rPr lang="en-US" sz="3200" dirty="0" err="1">
                    <a:ea typeface="+mn-lt"/>
                    <a:cs typeface="+mn-lt"/>
                  </a:rPr>
                  <a:t>Mutifractal</a:t>
                </a:r>
                <a:r>
                  <a:rPr lang="en-US" sz="3200" dirty="0">
                    <a:ea typeface="+mn-lt"/>
                    <a:cs typeface="+mn-lt"/>
                  </a:rPr>
                  <a:t> detrended fluctuation analysis (MF-DFA) is used to calculate the generalized Hurst scaling exponents, h(q), for the q-moments of the fluctuations of the intensity signals in sub-regions within the CH, adjacent QS, and the boundary region. </a:t>
                </a:r>
              </a:p>
              <a:p>
                <a:pPr marL="857250" indent="-857250">
                  <a:buAutoNum type="romanUcPeriod"/>
                </a:pPr>
                <a:r>
                  <a:rPr lang="en-US" sz="3200" dirty="0">
                    <a:ea typeface="+mn-lt"/>
                    <a:cs typeface="+mn-lt"/>
                  </a:rPr>
                  <a:t>The second moment, h(2)=α, specifies whether the fluctuations are persistent: positive (negative) fluctuations followed by positive (negative) fluctuations,  or anti-persistent:  positive (negative) fluctuations followed by negative (positive) fluctuations.</a:t>
                </a:r>
              </a:p>
              <a:p>
                <a:pPr marL="857250" indent="-857250">
                  <a:buAutoNum type="romanUcPeriod"/>
                </a:pPr>
                <a:r>
                  <a:rPr lang="en-US" sz="3200" dirty="0">
                    <a:ea typeface="+mn-lt"/>
                    <a:cs typeface="+mn-lt"/>
                  </a:rPr>
                  <a:t>Other moments determine if the time signals are </a:t>
                </a:r>
                <a:r>
                  <a:rPr lang="en-US" sz="3200" dirty="0" err="1">
                    <a:ea typeface="+mn-lt"/>
                    <a:cs typeface="+mn-lt"/>
                  </a:rPr>
                  <a:t>monofractal</a:t>
                </a:r>
                <a:r>
                  <a:rPr lang="en-US" sz="3200" dirty="0">
                    <a:ea typeface="+mn-lt"/>
                    <a:cs typeface="+mn-lt"/>
                  </a:rPr>
                  <a:t> or multifractal (Figure 1).</a:t>
                </a:r>
              </a:p>
              <a:p>
                <a:pPr marL="857250" indent="-857250">
                  <a:buFontTx/>
                  <a:buAutoNum type="romanUcPeriod"/>
                </a:pPr>
                <a:r>
                  <a:rPr lang="en-US" sz="3200" b="0" i="0" dirty="0">
                    <a:solidFill>
                      <a:srgbClr val="000000"/>
                    </a:solidFill>
                    <a:effectLst/>
                    <a:latin typeface="Calibri" panose="020F0502020204030204" pitchFamily="34" charset="0"/>
                  </a:rPr>
                  <a:t>If multifractality is lost (not lost) after reshuffling, it is due to long-term correlations (intermittency) in the time series.</a:t>
                </a:r>
                <a:endParaRPr lang="en-US" sz="3200" dirty="0">
                  <a:cs typeface="Calibri"/>
                </a:endParaRPr>
              </a:p>
              <a:p>
                <a:pPr marL="857250" indent="-857250">
                  <a:buFont typeface="+mj-lt"/>
                  <a:buAutoNum type="romanUcPeriod"/>
                </a:pPr>
                <a:r>
                  <a:rPr lang="en-US" sz="3200" dirty="0">
                    <a:ea typeface="+mn-lt"/>
                    <a:cs typeface="+mn-lt"/>
                  </a:rPr>
                  <a:t>The magnetic flux imbalance ratio,</a:t>
                </a:r>
                <a:r>
                  <a:rPr lang="en-US" sz="3200" dirty="0">
                    <a:ea typeface="Cambria Math" panose="02040503050406030204" pitchFamily="18" charset="0"/>
                    <a:cs typeface="+mn-lt"/>
                  </a:rPr>
                  <a:t> </a:t>
                </a:r>
                <a14:m>
                  <m:oMath xmlns:m="http://schemas.openxmlformats.org/officeDocument/2006/math">
                    <m:r>
                      <a:rPr lang="en-US" sz="3200" i="1" smtClean="0">
                        <a:latin typeface="Cambria Math" panose="02040503050406030204" pitchFamily="18" charset="0"/>
                        <a:ea typeface="Cambria Math" panose="02040503050406030204" pitchFamily="18" charset="0"/>
                        <a:cs typeface="+mn-lt"/>
                      </a:rPr>
                      <m:t>𝜁</m:t>
                    </m:r>
                  </m:oMath>
                </a14:m>
                <a:r>
                  <a:rPr lang="en-US" sz="3200" dirty="0">
                    <a:ea typeface="+mn-lt"/>
                    <a:cs typeface="+mn-lt"/>
                  </a:rPr>
                  <a:t>, indicates whether the sub-regions are near or away from magnetic network fields. </a:t>
                </a:r>
                <a:endParaRPr lang="en-US" sz="3200" dirty="0">
                  <a:cs typeface="Calibri"/>
                </a:endParaRPr>
              </a:p>
              <a:p>
                <a:pPr marL="857250" indent="-857250">
                  <a:buFont typeface="+mj-lt"/>
                  <a:buAutoNum type="romanUcPeriod"/>
                </a:pPr>
                <a:r>
                  <a:rPr lang="en-US" sz="3200" dirty="0">
                    <a:ea typeface="+mn-lt"/>
                    <a:cs typeface="+mn-lt"/>
                  </a:rPr>
                  <a:t>Via a k-means clustering algorithm  results are classified in a 3-dimensional parameter space:  (α, degree of </a:t>
                </a:r>
                <a:r>
                  <a:rPr lang="en-US" sz="3200" dirty="0" err="1">
                    <a:ea typeface="+mn-lt"/>
                    <a:cs typeface="+mn-lt"/>
                  </a:rPr>
                  <a:t>multifractlity</a:t>
                </a:r>
                <a:r>
                  <a:rPr lang="en-US" sz="3200" dirty="0">
                    <a:ea typeface="+mn-lt"/>
                    <a:cs typeface="+mn-lt"/>
                  </a:rPr>
                  <a:t>, and flux imbalance ratio). </a:t>
                </a:r>
                <a:endParaRPr lang="en-US" sz="3200" dirty="0">
                  <a:cs typeface="Calibri"/>
                </a:endParaRPr>
              </a:p>
              <a:p>
                <a:endParaRPr lang="en-US" dirty="0"/>
              </a:p>
            </p:txBody>
          </p:sp>
        </mc:Choice>
        <mc:Fallback xmlns="">
          <p:sp>
            <p:nvSpPr>
              <p:cNvPr id="59" name="TextBox 58">
                <a:extLst>
                  <a:ext uri="{FF2B5EF4-FFF2-40B4-BE49-F238E27FC236}">
                    <a16:creationId xmlns:a16="http://schemas.microsoft.com/office/drawing/2014/main" id="{CEF061DC-5181-B98F-607C-1DBAF6DB63D1}"/>
                  </a:ext>
                </a:extLst>
              </p:cNvPr>
              <p:cNvSpPr txBox="1">
                <a:spLocks noGrp="1" noRot="1" noChangeAspect="1" noMove="1" noResize="1" noEditPoints="1" noAdjustHandles="1" noChangeArrowheads="1" noChangeShapeType="1" noTextEdit="1"/>
              </p:cNvSpPr>
              <p:nvPr/>
            </p:nvSpPr>
            <p:spPr>
              <a:xfrm>
                <a:off x="946182" y="9556991"/>
                <a:ext cx="13701578" cy="8248412"/>
              </a:xfrm>
              <a:prstGeom prst="rect">
                <a:avLst/>
              </a:prstGeom>
              <a:blipFill>
                <a:blip r:embed="rId4"/>
                <a:stretch>
                  <a:fillRect l="-1157" t="-1183" r="-578"/>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D7583DA6-966D-95BF-FC2C-DB230A5DE213}"/>
              </a:ext>
            </a:extLst>
          </p:cNvPr>
          <p:cNvSpPr txBox="1">
            <a:spLocks noGrp="1" noRot="1" noMove="1" noResize="1" noEditPoints="1" noAdjustHandles="1" noChangeArrowheads="1" noChangeShapeType="1"/>
          </p:cNvSpPr>
          <p:nvPr/>
        </p:nvSpPr>
        <p:spPr>
          <a:xfrm>
            <a:off x="15125167" y="15741855"/>
            <a:ext cx="13678773" cy="4524315"/>
          </a:xfrm>
          <a:prstGeom prst="rect">
            <a:avLst/>
          </a:prstGeom>
          <a:noFill/>
        </p:spPr>
        <p:txBody>
          <a:bodyPr wrap="square" lIns="91440" tIns="45720" rIns="91440" bIns="45720" rtlCol="0" anchor="t">
            <a:spAutoFit/>
          </a:bodyPr>
          <a:lstStyle/>
          <a:p>
            <a:pPr marL="857250" indent="-857250">
              <a:buFont typeface="+mj-lt"/>
              <a:buAutoNum type="romanUcPeriod"/>
            </a:pPr>
            <a:r>
              <a:rPr lang="en-US" sz="3200" dirty="0">
                <a:ea typeface="+mn-lt"/>
                <a:cs typeface="+mn-lt"/>
              </a:rPr>
              <a:t>Data cube consists of 5 hours (1500 temporal pixels)  of SDO/AIA  19.3 nm intensity images of a  CH centered at (33.4", 57.97") with a field of view of (400", 520"), observed on 04/16/2017  starting at 12:00:00 (Figure 2 - left). </a:t>
            </a:r>
          </a:p>
          <a:p>
            <a:pPr marL="857250" indent="-857250">
              <a:buFont typeface="+mj-lt"/>
              <a:buAutoNum type="romanUcPeriod"/>
            </a:pPr>
            <a:r>
              <a:rPr lang="en-US" sz="3200" dirty="0">
                <a:ea typeface="+mn-lt"/>
                <a:cs typeface="+mn-lt"/>
              </a:rPr>
              <a:t>Contemporaneous coaligned SDO/HMI images provide the magnetic context (Figure 2 - middle). </a:t>
            </a:r>
            <a:endParaRPr lang="en-US" sz="3200" dirty="0">
              <a:cs typeface="Calibri"/>
            </a:endParaRPr>
          </a:p>
          <a:p>
            <a:pPr marL="857250" indent="-857250">
              <a:buFont typeface="+mj-lt"/>
              <a:buAutoNum type="romanUcPeriod"/>
            </a:pPr>
            <a:r>
              <a:rPr lang="en-US" sz="3200" dirty="0">
                <a:ea typeface="+mn-lt"/>
                <a:cs typeface="+mn-lt"/>
              </a:rPr>
              <a:t>Images are denoised using the BM3D algorithm following variance stabilization [2]. </a:t>
            </a:r>
            <a:endParaRPr lang="en-US" sz="3200" dirty="0">
              <a:cs typeface="Calibri"/>
            </a:endParaRPr>
          </a:p>
          <a:p>
            <a:pPr marL="857250" indent="-857250">
              <a:buFont typeface="+mj-lt"/>
              <a:buAutoNum type="romanUcPeriod"/>
            </a:pPr>
            <a:r>
              <a:rPr lang="en-US" sz="3200" dirty="0">
                <a:ea typeface="+mn-lt"/>
                <a:cs typeface="+mn-lt"/>
              </a:rPr>
              <a:t>The CH boundary is defined via the CHIMERA method [3] and via a simple threshold technique, defining the “in-between” region. </a:t>
            </a:r>
            <a:endParaRPr lang="en-US" sz="3200" dirty="0"/>
          </a:p>
        </p:txBody>
      </p:sp>
      <p:sp>
        <p:nvSpPr>
          <p:cNvPr id="67" name="TextBox 66">
            <a:extLst>
              <a:ext uri="{FF2B5EF4-FFF2-40B4-BE49-F238E27FC236}">
                <a16:creationId xmlns:a16="http://schemas.microsoft.com/office/drawing/2014/main" id="{ACFCF03D-66A5-6CE7-E9D0-A1722CE00C3B}"/>
              </a:ext>
            </a:extLst>
          </p:cNvPr>
          <p:cNvSpPr txBox="1">
            <a:spLocks noGrp="1" noRot="1" noMove="1" noResize="1" noEditPoints="1" noAdjustHandles="1" noChangeArrowheads="1" noChangeShapeType="1"/>
          </p:cNvSpPr>
          <p:nvPr/>
        </p:nvSpPr>
        <p:spPr>
          <a:xfrm>
            <a:off x="15114832" y="24145816"/>
            <a:ext cx="13701647" cy="1569660"/>
          </a:xfrm>
          <a:prstGeom prst="rect">
            <a:avLst/>
          </a:prstGeom>
          <a:noFill/>
        </p:spPr>
        <p:txBody>
          <a:bodyPr wrap="square" lIns="91440" tIns="45720" rIns="91440" bIns="45720" rtlCol="0" anchor="t">
            <a:spAutoFit/>
          </a:bodyPr>
          <a:lstStyle/>
          <a:p>
            <a:r>
              <a:rPr lang="en-US" sz="3200" b="1" dirty="0">
                <a:solidFill>
                  <a:srgbClr val="002060"/>
                </a:solidFill>
                <a:ea typeface="+mn-lt"/>
                <a:cs typeface="+mn-lt"/>
              </a:rPr>
              <a:t>Figure 3 :</a:t>
            </a:r>
            <a:r>
              <a:rPr lang="en-US" sz="3200" dirty="0">
                <a:solidFill>
                  <a:srgbClr val="002060"/>
                </a:solidFill>
                <a:ea typeface="+mn-lt"/>
                <a:cs typeface="+mn-lt"/>
              </a:rPr>
              <a:t> Example</a:t>
            </a:r>
            <a:r>
              <a:rPr lang="en-US" sz="3200" dirty="0">
                <a:ea typeface="+mn-lt"/>
                <a:cs typeface="+mn-lt"/>
              </a:rPr>
              <a:t> of intensity time series vs time. </a:t>
            </a:r>
            <a:r>
              <a:rPr lang="en-US" sz="3200" b="1" dirty="0">
                <a:ea typeface="+mn-lt"/>
                <a:cs typeface="+mn-lt"/>
              </a:rPr>
              <a:t>Left</a:t>
            </a:r>
            <a:r>
              <a:rPr lang="en-US" sz="3200" dirty="0">
                <a:ea typeface="+mn-lt"/>
                <a:cs typeface="+mn-lt"/>
              </a:rPr>
              <a:t>: stationary and persistent times series (0.5 &lt; α &lt; 1), </a:t>
            </a:r>
            <a:r>
              <a:rPr lang="en-US" sz="3200" b="1" dirty="0">
                <a:ea typeface="+mn-lt"/>
                <a:cs typeface="+mn-lt"/>
              </a:rPr>
              <a:t> Right:</a:t>
            </a:r>
            <a:r>
              <a:rPr lang="en-US" sz="3200" dirty="0">
                <a:ea typeface="+mn-lt"/>
                <a:cs typeface="+mn-lt"/>
              </a:rPr>
              <a:t> non-stationary and anti-persistent time series (1 &lt; α &lt; 1.5).   α = corresponds to red noise. </a:t>
            </a:r>
            <a:endParaRPr lang="en-US" sz="3200" dirty="0">
              <a:cs typeface="Calibri"/>
            </a:endParaRPr>
          </a:p>
        </p:txBody>
      </p:sp>
      <p:sp>
        <p:nvSpPr>
          <p:cNvPr id="71" name="TextBox 70">
            <a:extLst>
              <a:ext uri="{FF2B5EF4-FFF2-40B4-BE49-F238E27FC236}">
                <a16:creationId xmlns:a16="http://schemas.microsoft.com/office/drawing/2014/main" id="{7BAA397A-04BC-1EE3-5219-6EA9DEF22C39}"/>
              </a:ext>
            </a:extLst>
          </p:cNvPr>
          <p:cNvSpPr txBox="1">
            <a:spLocks noGrp="1" noRot="1" noMove="1" noResize="1" noEditPoints="1" noAdjustHandles="1" noChangeArrowheads="1" noChangeShapeType="1"/>
          </p:cNvSpPr>
          <p:nvPr/>
        </p:nvSpPr>
        <p:spPr>
          <a:xfrm>
            <a:off x="926660" y="22730622"/>
            <a:ext cx="13718105" cy="2554545"/>
          </a:xfrm>
          <a:prstGeom prst="rect">
            <a:avLst/>
          </a:prstGeom>
          <a:noFill/>
        </p:spPr>
        <p:txBody>
          <a:bodyPr wrap="square" lIns="91440" tIns="45720" rIns="91440" bIns="45720" rtlCol="0" anchor="t">
            <a:spAutoFit/>
          </a:bodyPr>
          <a:lstStyle/>
          <a:p>
            <a:r>
              <a:rPr lang="en-US" sz="3200" b="1" dirty="0">
                <a:solidFill>
                  <a:srgbClr val="002060"/>
                </a:solidFill>
                <a:ea typeface="+mn-lt"/>
                <a:cs typeface="+mn-lt"/>
              </a:rPr>
              <a:t>Figure 1 </a:t>
            </a:r>
            <a:r>
              <a:rPr lang="en-US" sz="3200" b="1" dirty="0">
                <a:ea typeface="+mn-lt"/>
                <a:cs typeface="+mn-lt"/>
              </a:rPr>
              <a:t>: </a:t>
            </a:r>
            <a:r>
              <a:rPr lang="en-US" sz="3200" dirty="0">
                <a:ea typeface="+mn-lt"/>
                <a:cs typeface="+mn-lt"/>
              </a:rPr>
              <a:t>Simulated curves of h(q) vs q for characteristic time signals.</a:t>
            </a:r>
            <a:r>
              <a:rPr lang="en-US" sz="3200" b="1" dirty="0">
                <a:ea typeface="+mn-lt"/>
                <a:cs typeface="+mn-lt"/>
              </a:rPr>
              <a:t> </a:t>
            </a:r>
          </a:p>
          <a:p>
            <a:r>
              <a:rPr lang="en-US" sz="3200" b="1" dirty="0">
                <a:ea typeface="+mn-lt"/>
                <a:cs typeface="+mn-lt"/>
              </a:rPr>
              <a:t>Left:</a:t>
            </a:r>
            <a:r>
              <a:rPr lang="en-US" sz="3200" dirty="0">
                <a:ea typeface="+mn-lt"/>
                <a:cs typeface="+mn-lt"/>
              </a:rPr>
              <a:t> </a:t>
            </a:r>
            <a:r>
              <a:rPr lang="en-US" sz="3200" dirty="0" err="1">
                <a:ea typeface="+mn-lt"/>
                <a:cs typeface="+mn-lt"/>
              </a:rPr>
              <a:t>monofractal</a:t>
            </a:r>
            <a:r>
              <a:rPr lang="en-US" sz="3200" dirty="0">
                <a:ea typeface="+mn-lt"/>
                <a:cs typeface="+mn-lt"/>
              </a:rPr>
              <a:t> (h(q) = α). The small deviation results from a “spurious multifractality” due to the finite length of the time series.</a:t>
            </a:r>
            <a:r>
              <a:rPr lang="en-US" sz="3200" b="1" dirty="0">
                <a:ea typeface="+mn-lt"/>
                <a:cs typeface="+mn-lt"/>
              </a:rPr>
              <a:t> Middle</a:t>
            </a:r>
            <a:r>
              <a:rPr lang="en-US" sz="3200" dirty="0">
                <a:ea typeface="+mn-lt"/>
                <a:cs typeface="+mn-lt"/>
              </a:rPr>
              <a:t>: noisy-multifractal, in which noise noticeably affect the negative moments. </a:t>
            </a:r>
            <a:r>
              <a:rPr lang="en-US" sz="3200" b="1" dirty="0">
                <a:ea typeface="+mn-lt"/>
                <a:cs typeface="+mn-lt"/>
              </a:rPr>
              <a:t>Right: </a:t>
            </a:r>
            <a:r>
              <a:rPr lang="en-US" sz="3200" dirty="0">
                <a:ea typeface="+mn-lt"/>
                <a:cs typeface="+mn-lt"/>
              </a:rPr>
              <a:t> multifractal, with degree of multifractality (ΔH=h(-10) - h(10)).</a:t>
            </a:r>
            <a:endParaRPr lang="en-US" sz="3200" dirty="0">
              <a:cs typeface="Calibri"/>
            </a:endParaRPr>
          </a:p>
        </p:txBody>
      </p:sp>
      <p:sp>
        <p:nvSpPr>
          <p:cNvPr id="72" name="TextBox 71">
            <a:extLst>
              <a:ext uri="{FF2B5EF4-FFF2-40B4-BE49-F238E27FC236}">
                <a16:creationId xmlns:a16="http://schemas.microsoft.com/office/drawing/2014/main" id="{5572D49C-10C9-ACE2-B303-243216489B2D}"/>
              </a:ext>
            </a:extLst>
          </p:cNvPr>
          <p:cNvSpPr txBox="1">
            <a:spLocks noGrp="1" noRot="1" noMove="1" noResize="1" noEditPoints="1" noAdjustHandles="1" noChangeArrowheads="1" noChangeShapeType="1"/>
          </p:cNvSpPr>
          <p:nvPr/>
        </p:nvSpPr>
        <p:spPr>
          <a:xfrm>
            <a:off x="29260800" y="10344475"/>
            <a:ext cx="13693944" cy="2554545"/>
          </a:xfrm>
          <a:prstGeom prst="rect">
            <a:avLst/>
          </a:prstGeom>
          <a:noFill/>
        </p:spPr>
        <p:txBody>
          <a:bodyPr wrap="square" lIns="91440" tIns="45720" rIns="91440" bIns="45720" rtlCol="0" anchor="t">
            <a:spAutoFit/>
          </a:bodyPr>
          <a:lstStyle/>
          <a:p>
            <a:r>
              <a:rPr lang="en-US" sz="3200" b="1" dirty="0">
                <a:solidFill>
                  <a:srgbClr val="002060"/>
                </a:solidFill>
                <a:ea typeface="+mn-lt"/>
                <a:cs typeface="+mn-lt"/>
              </a:rPr>
              <a:t> Figure 4 : </a:t>
            </a:r>
            <a:r>
              <a:rPr lang="en-US" sz="3200" b="1" dirty="0">
                <a:ea typeface="+mn-lt"/>
                <a:cs typeface="+mn-lt"/>
              </a:rPr>
              <a:t>Top row:</a:t>
            </a:r>
            <a:r>
              <a:rPr lang="en-US" sz="3200" dirty="0">
                <a:ea typeface="+mn-lt"/>
                <a:cs typeface="+mn-lt"/>
              </a:rPr>
              <a:t> α-maps for three selected regions displaying the network pixels and the two CH boundaries. The black grid denotes the sub-regions used in the MF-DFA to calculate the average h(q). </a:t>
            </a:r>
            <a:r>
              <a:rPr lang="en-US" sz="3200" b="1" dirty="0">
                <a:ea typeface="+mn-lt"/>
                <a:cs typeface="+mn-lt"/>
              </a:rPr>
              <a:t>Bottom row: </a:t>
            </a:r>
            <a:r>
              <a:rPr lang="en-US" sz="3200" dirty="0">
                <a:ea typeface="+mn-lt"/>
                <a:cs typeface="+mn-lt"/>
              </a:rPr>
              <a:t>h(q) vs q for the sub-regions in the α-maps</a:t>
            </a:r>
            <a:r>
              <a:rPr lang="en-US" sz="3200" b="1" dirty="0">
                <a:ea typeface="+mn-lt"/>
                <a:cs typeface="+mn-lt"/>
              </a:rPr>
              <a:t>, </a:t>
            </a:r>
            <a:r>
              <a:rPr lang="en-US" sz="3200" dirty="0">
                <a:ea typeface="+mn-lt"/>
                <a:cs typeface="+mn-lt"/>
              </a:rPr>
              <a:t>corresponding to a </a:t>
            </a:r>
            <a:r>
              <a:rPr lang="en-US" sz="3200" dirty="0" err="1">
                <a:ea typeface="+mn-lt"/>
                <a:cs typeface="+mn-lt"/>
              </a:rPr>
              <a:t>monofractal</a:t>
            </a:r>
            <a:r>
              <a:rPr lang="en-US" sz="3200" dirty="0">
                <a:ea typeface="+mn-lt"/>
                <a:cs typeface="+mn-lt"/>
              </a:rPr>
              <a:t> (left),  noisy  multifractal (middle), multifractal (right) signals. </a:t>
            </a:r>
            <a:endParaRPr lang="en-US" sz="3200" dirty="0">
              <a:cs typeface="Calibri"/>
            </a:endParaRPr>
          </a:p>
        </p:txBody>
      </p:sp>
      <p:sp>
        <p:nvSpPr>
          <p:cNvPr id="73" name="Rectangle: Rounded Corners 72">
            <a:extLst>
              <a:ext uri="{FF2B5EF4-FFF2-40B4-BE49-F238E27FC236}">
                <a16:creationId xmlns:a16="http://schemas.microsoft.com/office/drawing/2014/main" id="{A4243C99-A0D2-CFED-D5B5-DEC00FCFF5B3}"/>
              </a:ext>
            </a:extLst>
          </p:cNvPr>
          <p:cNvSpPr>
            <a:spLocks noGrp="1" noRot="1" noMove="1" noResize="1" noEditPoints="1" noAdjustHandles="1" noChangeArrowheads="1" noChangeShapeType="1"/>
          </p:cNvSpPr>
          <p:nvPr/>
        </p:nvSpPr>
        <p:spPr>
          <a:xfrm>
            <a:off x="32906972" y="1371598"/>
            <a:ext cx="6400800" cy="91440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200"/>
          </a:p>
        </p:txBody>
      </p:sp>
      <p:sp>
        <p:nvSpPr>
          <p:cNvPr id="74" name="TextBox 73">
            <a:extLst>
              <a:ext uri="{FF2B5EF4-FFF2-40B4-BE49-F238E27FC236}">
                <a16:creationId xmlns:a16="http://schemas.microsoft.com/office/drawing/2014/main" id="{0F8F998F-3A16-3AB5-6EB4-700C68601F1A}"/>
              </a:ext>
            </a:extLst>
          </p:cNvPr>
          <p:cNvSpPr txBox="1">
            <a:spLocks noGrp="1" noRot="1" noMove="1" noResize="1" noEditPoints="1" noAdjustHandles="1" noChangeArrowheads="1" noChangeShapeType="1"/>
          </p:cNvSpPr>
          <p:nvPr/>
        </p:nvSpPr>
        <p:spPr>
          <a:xfrm>
            <a:off x="34468076" y="1476053"/>
            <a:ext cx="3299102" cy="707886"/>
          </a:xfrm>
          <a:prstGeom prst="rect">
            <a:avLst/>
          </a:prstGeom>
          <a:noFill/>
        </p:spPr>
        <p:txBody>
          <a:bodyPr wrap="square" rtlCol="0">
            <a:spAutoFit/>
          </a:bodyPr>
          <a:lstStyle/>
          <a:p>
            <a:pPr algn="ctr"/>
            <a:r>
              <a:rPr lang="en-US" sz="4000" b="1"/>
              <a:t>Data Analysis</a:t>
            </a:r>
          </a:p>
        </p:txBody>
      </p:sp>
      <p:sp>
        <p:nvSpPr>
          <p:cNvPr id="81" name="TextBox 80">
            <a:extLst>
              <a:ext uri="{FF2B5EF4-FFF2-40B4-BE49-F238E27FC236}">
                <a16:creationId xmlns:a16="http://schemas.microsoft.com/office/drawing/2014/main" id="{CD8890A1-23C5-1D4B-5181-1BFC7A7E2B0C}"/>
              </a:ext>
            </a:extLst>
          </p:cNvPr>
          <p:cNvSpPr txBox="1">
            <a:spLocks noGrp="1" noRot="1" noMove="1" noResize="1" noEditPoints="1" noAdjustHandles="1" noChangeArrowheads="1" noChangeShapeType="1"/>
          </p:cNvSpPr>
          <p:nvPr/>
        </p:nvSpPr>
        <p:spPr>
          <a:xfrm>
            <a:off x="29268434" y="2285998"/>
            <a:ext cx="13693944" cy="2123658"/>
          </a:xfrm>
          <a:prstGeom prst="rect">
            <a:avLst/>
          </a:prstGeom>
          <a:noFill/>
        </p:spPr>
        <p:txBody>
          <a:bodyPr wrap="square" lIns="91440" tIns="45720" rIns="91440" bIns="45720" rtlCol="0" anchor="t">
            <a:spAutoFit/>
          </a:bodyPr>
          <a:lstStyle/>
          <a:p>
            <a:r>
              <a:rPr lang="en-US" sz="3200">
                <a:ea typeface="+mn-lt"/>
                <a:cs typeface="+mn-lt"/>
              </a:rPr>
              <a:t>α-maps for the 15 regions in Figure 2-right, together with the network sites in Figure 2-middle, guided the identification of 185 sub-regions (cases) with (10x10) pixels (100 pixels) for implementations of MF-DFA (Figure 2 – left). </a:t>
            </a:r>
            <a:endParaRPr lang="en-US" sz="3200">
              <a:cs typeface="Calibri"/>
            </a:endParaRPr>
          </a:p>
          <a:p>
            <a:endParaRPr lang="en-US" sz="3600">
              <a:cs typeface="Calibri"/>
            </a:endParaRPr>
          </a:p>
        </p:txBody>
      </p:sp>
      <p:sp>
        <p:nvSpPr>
          <p:cNvPr id="9" name="Rectangle: Rounded Corners 8">
            <a:extLst>
              <a:ext uri="{FF2B5EF4-FFF2-40B4-BE49-F238E27FC236}">
                <a16:creationId xmlns:a16="http://schemas.microsoft.com/office/drawing/2014/main" id="{D6BEF092-4B42-EC4E-D905-9B809EB63683}"/>
              </a:ext>
            </a:extLst>
          </p:cNvPr>
          <p:cNvSpPr>
            <a:spLocks noGrp="1" noRot="1" noMove="1" noResize="1" noEditPoints="1" noAdjustHandles="1" noChangeArrowheads="1" noChangeShapeType="1"/>
          </p:cNvSpPr>
          <p:nvPr/>
        </p:nvSpPr>
        <p:spPr>
          <a:xfrm>
            <a:off x="18745200" y="25832378"/>
            <a:ext cx="6400800" cy="91440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200"/>
          </a:p>
        </p:txBody>
      </p:sp>
      <p:sp>
        <p:nvSpPr>
          <p:cNvPr id="10" name="TextBox 9">
            <a:extLst>
              <a:ext uri="{FF2B5EF4-FFF2-40B4-BE49-F238E27FC236}">
                <a16:creationId xmlns:a16="http://schemas.microsoft.com/office/drawing/2014/main" id="{F2543A1B-372E-2110-7236-A965B21CD5B6}"/>
              </a:ext>
            </a:extLst>
          </p:cNvPr>
          <p:cNvSpPr txBox="1">
            <a:spLocks noGrp="1" noRot="1" noMove="1" noResize="1" noEditPoints="1" noAdjustHandles="1" noChangeArrowheads="1" noChangeShapeType="1"/>
          </p:cNvSpPr>
          <p:nvPr/>
        </p:nvSpPr>
        <p:spPr>
          <a:xfrm>
            <a:off x="19668643" y="25950862"/>
            <a:ext cx="4553914" cy="707886"/>
          </a:xfrm>
          <a:prstGeom prst="rect">
            <a:avLst/>
          </a:prstGeom>
          <a:noFill/>
        </p:spPr>
        <p:txBody>
          <a:bodyPr wrap="square" rtlCol="0">
            <a:spAutoFit/>
          </a:bodyPr>
          <a:lstStyle/>
          <a:p>
            <a:pPr algn="ctr"/>
            <a:r>
              <a:rPr lang="en-US" sz="4000" b="1" dirty="0"/>
              <a:t>Acknowledgements</a:t>
            </a:r>
          </a:p>
        </p:txBody>
      </p:sp>
      <p:pic>
        <p:nvPicPr>
          <p:cNvPr id="1032" name="Picture 8">
            <a:extLst>
              <a:ext uri="{FF2B5EF4-FFF2-40B4-BE49-F238E27FC236}">
                <a16:creationId xmlns:a16="http://schemas.microsoft.com/office/drawing/2014/main" id="{E81E7255-FFD3-3FF7-5FBF-03474DA9A24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518160" y="28631208"/>
            <a:ext cx="4377371" cy="36454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ap&#10;&#10;Description automatically generated">
            <a:extLst>
              <a:ext uri="{FF2B5EF4-FFF2-40B4-BE49-F238E27FC236}">
                <a16:creationId xmlns:a16="http://schemas.microsoft.com/office/drawing/2014/main" id="{A3B5AD8D-BDD1-65B0-4056-D0C80C715D53}"/>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3049" t="10641" r="14441" b="208"/>
          <a:stretch/>
        </p:blipFill>
        <p:spPr>
          <a:xfrm>
            <a:off x="15129109" y="6319777"/>
            <a:ext cx="4327366" cy="5325823"/>
          </a:xfrm>
          <a:prstGeom prst="rect">
            <a:avLst/>
          </a:prstGeom>
        </p:spPr>
      </p:pic>
      <p:pic>
        <p:nvPicPr>
          <p:cNvPr id="15" name="Picture 14" descr="Map&#10;&#10;Description automatically generated">
            <a:extLst>
              <a:ext uri="{FF2B5EF4-FFF2-40B4-BE49-F238E27FC236}">
                <a16:creationId xmlns:a16="http://schemas.microsoft.com/office/drawing/2014/main" id="{F88E6ABF-BB20-B6E8-B809-0E241F34B6E5}"/>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Lst>
          </a:blip>
          <a:srcRect l="9485" t="10688" r="14578" b="-1"/>
          <a:stretch/>
        </p:blipFill>
        <p:spPr>
          <a:xfrm>
            <a:off x="19460685" y="6319777"/>
            <a:ext cx="4220931" cy="5325823"/>
          </a:xfrm>
          <a:prstGeom prst="rect">
            <a:avLst/>
          </a:prstGeom>
        </p:spPr>
      </p:pic>
      <p:sp>
        <p:nvSpPr>
          <p:cNvPr id="18" name="TextBox 17">
            <a:extLst>
              <a:ext uri="{FF2B5EF4-FFF2-40B4-BE49-F238E27FC236}">
                <a16:creationId xmlns:a16="http://schemas.microsoft.com/office/drawing/2014/main" id="{5C5C665E-40AF-A137-7968-57016C4ADC19}"/>
              </a:ext>
            </a:extLst>
          </p:cNvPr>
          <p:cNvSpPr txBox="1">
            <a:spLocks noGrp="1" noRot="1" noMove="1" noResize="1" noEditPoints="1" noAdjustHandles="1" noChangeArrowheads="1" noChangeShapeType="1"/>
          </p:cNvSpPr>
          <p:nvPr/>
        </p:nvSpPr>
        <p:spPr>
          <a:xfrm>
            <a:off x="15125687" y="26949981"/>
            <a:ext cx="13701647" cy="1569660"/>
          </a:xfrm>
          <a:prstGeom prst="rect">
            <a:avLst/>
          </a:prstGeom>
          <a:noFill/>
        </p:spPr>
        <p:txBody>
          <a:bodyPr wrap="square" lIns="91440" tIns="45720" rIns="91440" bIns="45720" rtlCol="0" anchor="t">
            <a:spAutoFit/>
          </a:bodyPr>
          <a:lstStyle/>
          <a:p>
            <a:r>
              <a:rPr lang="en-US" sz="3200" b="0" i="0" dirty="0">
                <a:effectLst/>
              </a:rPr>
              <a:t>This work is supported by NASA grant 80NSSC21K0725 to the Smithsonian Astrophysical Observatory</a:t>
            </a:r>
            <a:r>
              <a:rPr lang="en-US" sz="3200" dirty="0"/>
              <a:t> and by a 2020-2021</a:t>
            </a:r>
            <a:r>
              <a:rPr lang="en-US" sz="3200" dirty="0">
                <a:ea typeface="+mn-lt"/>
                <a:cs typeface="+mn-lt"/>
              </a:rPr>
              <a:t> CSUN</a:t>
            </a:r>
            <a:r>
              <a:rPr lang="en-US" sz="3200" b="1" dirty="0">
                <a:ea typeface="+mn-lt"/>
                <a:cs typeface="+mn-lt"/>
              </a:rPr>
              <a:t> </a:t>
            </a:r>
            <a:r>
              <a:rPr lang="en-US" sz="3200" dirty="0">
                <a:ea typeface="+mn-lt"/>
                <a:cs typeface="+mn-lt"/>
              </a:rPr>
              <a:t>Research, Scholarship, and Creative Activity Award</a:t>
            </a:r>
            <a:r>
              <a:rPr lang="en-US" sz="3200" dirty="0">
                <a:cs typeface="Calibri"/>
              </a:rPr>
              <a:t>.</a:t>
            </a:r>
            <a:r>
              <a:rPr lang="en-US" sz="3200" dirty="0"/>
              <a:t> </a:t>
            </a:r>
            <a:endParaRPr lang="en-US" sz="3200" dirty="0">
              <a:cs typeface="Calibri"/>
            </a:endParaRPr>
          </a:p>
        </p:txBody>
      </p:sp>
      <p:pic>
        <p:nvPicPr>
          <p:cNvPr id="1040" name="Picture 16" descr="Center for Astrophysics l Harvard &amp; Smithsonian - Home | Facebook">
            <a:extLst>
              <a:ext uri="{FF2B5EF4-FFF2-40B4-BE49-F238E27FC236}">
                <a16:creationId xmlns:a16="http://schemas.microsoft.com/office/drawing/2014/main" id="{42E8B564-CE7F-D773-425E-03D8B92C148E}"/>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722399" y="29076293"/>
            <a:ext cx="2805558" cy="28055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hart&#10;&#10;Description automatically generated">
            <a:extLst>
              <a:ext uri="{FF2B5EF4-FFF2-40B4-BE49-F238E27FC236}">
                <a16:creationId xmlns:a16="http://schemas.microsoft.com/office/drawing/2014/main" id="{E6F6A0F6-459A-BB82-A405-37B2E8102196}"/>
              </a:ext>
            </a:extLst>
          </p:cNvPr>
          <p:cNvPicPr>
            <a:picLocks noGrp="1" noRot="1" noChangeAspect="1" noMove="1" noResize="1" noEditPoints="1" noAdjustHandles="1" noChangeArrowheads="1" noChangeShapeType="1" noCrop="1"/>
          </p:cNvPicPr>
          <p:nvPr/>
        </p:nvPicPr>
        <p:blipFill rotWithShape="1">
          <a:blip r:embed="rId9">
            <a:extLst>
              <a:ext uri="{28A0092B-C50C-407E-A947-70E740481C1C}">
                <a14:useLocalDpi xmlns:a14="http://schemas.microsoft.com/office/drawing/2010/main" val="0"/>
              </a:ext>
            </a:extLst>
          </a:blip>
          <a:srcRect l="45895" t="10747" r="6328"/>
          <a:stretch/>
        </p:blipFill>
        <p:spPr>
          <a:xfrm>
            <a:off x="23664878" y="6319777"/>
            <a:ext cx="5162456" cy="5325823"/>
          </a:xfrm>
          <a:prstGeom prst="rect">
            <a:avLst/>
          </a:prstGeom>
        </p:spPr>
      </p:pic>
      <p:pic>
        <p:nvPicPr>
          <p:cNvPr id="20" name="Picture 19" descr="Qr code&#10;&#10;Description automatically generated">
            <a:extLst>
              <a:ext uri="{FF2B5EF4-FFF2-40B4-BE49-F238E27FC236}">
                <a16:creationId xmlns:a16="http://schemas.microsoft.com/office/drawing/2014/main" id="{705296C8-DC56-D89C-2FE4-E66509703C0D}"/>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tretch>
            <a:fillRect/>
          </a:stretch>
        </p:blipFill>
        <p:spPr>
          <a:xfrm>
            <a:off x="25782236" y="29101454"/>
            <a:ext cx="2805558" cy="2755236"/>
          </a:xfrm>
          <a:prstGeom prst="rect">
            <a:avLst/>
          </a:prstGeom>
        </p:spPr>
      </p:pic>
      <p:pic>
        <p:nvPicPr>
          <p:cNvPr id="31" name="Picture 30" descr="Map&#10;&#10;Description automatically generated">
            <a:extLst>
              <a:ext uri="{FF2B5EF4-FFF2-40B4-BE49-F238E27FC236}">
                <a16:creationId xmlns:a16="http://schemas.microsoft.com/office/drawing/2014/main" id="{1481BA44-64F4-CB57-DAA6-A5920D1A91E2}"/>
              </a:ext>
            </a:extLst>
          </p:cNvPr>
          <p:cNvPicPr>
            <a:picLocks noGrp="1" noRot="1" noChangeAspect="1" noMove="1" noResize="1" noEditPoints="1" noAdjustHandles="1" noChangeArrowheads="1" noChangeShapeType="1" noCrop="1"/>
          </p:cNvPicPr>
          <p:nvPr/>
        </p:nvPicPr>
        <p:blipFill rotWithShape="1">
          <a:blip r:embed="rId11">
            <a:extLst>
              <a:ext uri="{28A0092B-C50C-407E-A947-70E740481C1C}">
                <a14:useLocalDpi xmlns:a14="http://schemas.microsoft.com/office/drawing/2010/main" val="0"/>
              </a:ext>
            </a:extLst>
          </a:blip>
          <a:srcRect l="35383" t="10243" r="4846" b="258"/>
          <a:stretch/>
        </p:blipFill>
        <p:spPr>
          <a:xfrm>
            <a:off x="38435714" y="3820301"/>
            <a:ext cx="4275037" cy="3279161"/>
          </a:xfrm>
          <a:prstGeom prst="rect">
            <a:avLst/>
          </a:prstGeom>
        </p:spPr>
      </p:pic>
      <p:pic>
        <p:nvPicPr>
          <p:cNvPr id="30" name="Picture 29" descr="A picture containing map&#10;&#10;Description automatically generated">
            <a:extLst>
              <a:ext uri="{FF2B5EF4-FFF2-40B4-BE49-F238E27FC236}">
                <a16:creationId xmlns:a16="http://schemas.microsoft.com/office/drawing/2014/main" id="{24AB455D-0C1D-17ED-3080-900172D681CF}"/>
              </a:ext>
            </a:extLst>
          </p:cNvPr>
          <p:cNvPicPr>
            <a:picLocks noGrp="1" noRot="1" noChangeAspect="1" noMove="1" noResize="1" noEditPoints="1" noAdjustHandles="1" noChangeArrowheads="1" noChangeShapeType="1" noCrop="1"/>
          </p:cNvPicPr>
          <p:nvPr/>
        </p:nvPicPr>
        <p:blipFill rotWithShape="1">
          <a:blip r:embed="rId12">
            <a:extLst>
              <a:ext uri="{28A0092B-C50C-407E-A947-70E740481C1C}">
                <a14:useLocalDpi xmlns:a14="http://schemas.microsoft.com/office/drawing/2010/main" val="0"/>
              </a:ext>
            </a:extLst>
          </a:blip>
          <a:srcRect l="2038" t="13764" r="15451" b="3844"/>
          <a:stretch/>
        </p:blipFill>
        <p:spPr>
          <a:xfrm>
            <a:off x="32889612" y="3820405"/>
            <a:ext cx="5699458" cy="3279161"/>
          </a:xfrm>
          <a:prstGeom prst="rect">
            <a:avLst/>
          </a:prstGeom>
        </p:spPr>
      </p:pic>
      <p:pic>
        <p:nvPicPr>
          <p:cNvPr id="32" name="Picture 31" descr="Map&#10;&#10;Description automatically generated with low confidence">
            <a:extLst>
              <a:ext uri="{FF2B5EF4-FFF2-40B4-BE49-F238E27FC236}">
                <a16:creationId xmlns:a16="http://schemas.microsoft.com/office/drawing/2014/main" id="{066893A5-08C0-2A33-CD20-C9B92061771A}"/>
              </a:ext>
            </a:extLst>
          </p:cNvPr>
          <p:cNvPicPr>
            <a:picLocks noGrp="1" noRot="1" noChangeAspect="1" noMove="1" noResize="1" noEditPoints="1" noAdjustHandles="1" noChangeArrowheads="1" noChangeShapeType="1" noCrop="1"/>
          </p:cNvPicPr>
          <p:nvPr/>
        </p:nvPicPr>
        <p:blipFill rotWithShape="1">
          <a:blip r:embed="rId13">
            <a:extLst>
              <a:ext uri="{28A0092B-C50C-407E-A947-70E740481C1C}">
                <a14:useLocalDpi xmlns:a14="http://schemas.microsoft.com/office/drawing/2010/main" val="0"/>
              </a:ext>
            </a:extLst>
          </a:blip>
          <a:srcRect l="33773" t="10019" r="15585" b="480"/>
          <a:stretch/>
        </p:blipFill>
        <p:spPr>
          <a:xfrm>
            <a:off x="29561851" y="3820509"/>
            <a:ext cx="3615758" cy="3279161"/>
          </a:xfrm>
          <a:prstGeom prst="rect">
            <a:avLst/>
          </a:prstGeom>
        </p:spPr>
      </p:pic>
      <p:pic>
        <p:nvPicPr>
          <p:cNvPr id="1026" name="Picture 2" descr="California State University, Northridge - Wikipedia">
            <a:extLst>
              <a:ext uri="{FF2B5EF4-FFF2-40B4-BE49-F238E27FC236}">
                <a16:creationId xmlns:a16="http://schemas.microsoft.com/office/drawing/2014/main" id="{82056173-C746-7DCE-D646-D1489B781380}"/>
              </a:ext>
            </a:extLst>
          </p:cNvPr>
          <p:cNvPicPr>
            <a:picLocks noGrp="1" noRot="1" noChangeAspect="1" noMove="1" noResize="1" noEditPoints="1" noAdjustHandles="1" noChangeArrowheads="1" noChangeShapeType="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15121864" y="28667579"/>
            <a:ext cx="3502695" cy="345891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hart, line chart&#10;&#10;Description automatically generated">
            <a:extLst>
              <a:ext uri="{FF2B5EF4-FFF2-40B4-BE49-F238E27FC236}">
                <a16:creationId xmlns:a16="http://schemas.microsoft.com/office/drawing/2014/main" id="{17E1E0A1-7B4A-F957-EFE9-3AAFD455272A}"/>
              </a:ext>
            </a:extLst>
          </p:cNvPr>
          <p:cNvPicPr>
            <a:picLocks noGrp="1" noRot="1" noChangeAspect="1" noMove="1" noResize="1" noEditPoints="1" noAdjustHandles="1" noChangeArrowheads="1" noChangeShapeType="1" noCrop="1"/>
          </p:cNvPicPr>
          <p:nvPr/>
        </p:nvPicPr>
        <p:blipFill>
          <a:blip r:embed="rId15">
            <a:extLst>
              <a:ext uri="{28A0092B-C50C-407E-A947-70E740481C1C}">
                <a14:useLocalDpi xmlns:a14="http://schemas.microsoft.com/office/drawing/2010/main" val="0"/>
              </a:ext>
            </a:extLst>
          </a:blip>
          <a:stretch>
            <a:fillRect/>
          </a:stretch>
        </p:blipFill>
        <p:spPr>
          <a:xfrm>
            <a:off x="22230198" y="20442357"/>
            <a:ext cx="6124679" cy="3398114"/>
          </a:xfrm>
          <a:prstGeom prst="rect">
            <a:avLst/>
          </a:prstGeom>
        </p:spPr>
      </p:pic>
      <p:pic>
        <p:nvPicPr>
          <p:cNvPr id="36" name="Picture 35" descr="Chart, line chart&#10;&#10;Description automatically generated">
            <a:extLst>
              <a:ext uri="{FF2B5EF4-FFF2-40B4-BE49-F238E27FC236}">
                <a16:creationId xmlns:a16="http://schemas.microsoft.com/office/drawing/2014/main" id="{C72AC6ED-F6BC-2D9C-2346-C7F51279768A}"/>
              </a:ext>
            </a:extLst>
          </p:cNvPr>
          <p:cNvPicPr>
            <a:picLocks noGrp="1" noRot="1" noChangeAspect="1" noMove="1" noResize="1" noEditPoints="1" noAdjustHandles="1" noChangeArrowheads="1" noChangeShapeType="1" noCrop="1"/>
          </p:cNvPicPr>
          <p:nvPr/>
        </p:nvPicPr>
        <p:blipFill>
          <a:blip r:embed="rId16">
            <a:extLst>
              <a:ext uri="{28A0092B-C50C-407E-A947-70E740481C1C}">
                <a14:useLocalDpi xmlns:a14="http://schemas.microsoft.com/office/drawing/2010/main" val="0"/>
              </a:ext>
            </a:extLst>
          </a:blip>
          <a:stretch>
            <a:fillRect/>
          </a:stretch>
        </p:blipFill>
        <p:spPr>
          <a:xfrm>
            <a:off x="15630869" y="20442357"/>
            <a:ext cx="6124679" cy="3398114"/>
          </a:xfrm>
          <a:prstGeom prst="rect">
            <a:avLst/>
          </a:prstGeom>
        </p:spPr>
      </p:pic>
      <p:pic>
        <p:nvPicPr>
          <p:cNvPr id="38" name="Picture 37" descr="Chart&#10;&#10;Description automatically generated">
            <a:extLst>
              <a:ext uri="{FF2B5EF4-FFF2-40B4-BE49-F238E27FC236}">
                <a16:creationId xmlns:a16="http://schemas.microsoft.com/office/drawing/2014/main" id="{FD12046F-48E2-795B-A9DB-7A0955A28D08}"/>
              </a:ext>
            </a:extLst>
          </p:cNvPr>
          <p:cNvPicPr>
            <a:picLocks noGrp="1" noRot="1" noChangeAspect="1" noMove="1" noResize="1" noEditPoints="1" noAdjustHandles="1" noChangeArrowheads="1" noChangeShapeType="1" noCrop="1"/>
          </p:cNvPicPr>
          <p:nvPr/>
        </p:nvPicPr>
        <p:blipFill>
          <a:blip r:embed="rId17">
            <a:extLst>
              <a:ext uri="{28A0092B-C50C-407E-A947-70E740481C1C}">
                <a14:useLocalDpi xmlns:a14="http://schemas.microsoft.com/office/drawing/2010/main" val="0"/>
              </a:ext>
            </a:extLst>
          </a:blip>
          <a:stretch>
            <a:fillRect/>
          </a:stretch>
        </p:blipFill>
        <p:spPr>
          <a:xfrm>
            <a:off x="34214600" y="7098150"/>
            <a:ext cx="3894476" cy="3005238"/>
          </a:xfrm>
          <a:prstGeom prst="rect">
            <a:avLst/>
          </a:prstGeom>
        </p:spPr>
      </p:pic>
      <p:pic>
        <p:nvPicPr>
          <p:cNvPr id="42" name="Picture 41" descr="Chart, scatter chart&#10;&#10;Description automatically generated">
            <a:extLst>
              <a:ext uri="{FF2B5EF4-FFF2-40B4-BE49-F238E27FC236}">
                <a16:creationId xmlns:a16="http://schemas.microsoft.com/office/drawing/2014/main" id="{79CA8A0A-4A0B-9577-F70A-6C1B2ACA8FE7}"/>
              </a:ext>
            </a:extLst>
          </p:cNvPr>
          <p:cNvPicPr>
            <a:picLocks noGrp="1" noRot="1" noChangeAspect="1" noMove="1" noResize="1" noEditPoints="1" noAdjustHandles="1" noChangeArrowheads="1" noChangeShapeType="1" noCrop="1"/>
          </p:cNvPicPr>
          <p:nvPr/>
        </p:nvPicPr>
        <p:blipFill>
          <a:blip r:embed="rId18">
            <a:extLst>
              <a:ext uri="{28A0092B-C50C-407E-A947-70E740481C1C}">
                <a14:useLocalDpi xmlns:a14="http://schemas.microsoft.com/office/drawing/2010/main" val="0"/>
              </a:ext>
            </a:extLst>
          </a:blip>
          <a:stretch>
            <a:fillRect/>
          </a:stretch>
        </p:blipFill>
        <p:spPr>
          <a:xfrm>
            <a:off x="38820012" y="7098150"/>
            <a:ext cx="3894476" cy="3005238"/>
          </a:xfrm>
          <a:prstGeom prst="rect">
            <a:avLst/>
          </a:prstGeom>
        </p:spPr>
      </p:pic>
      <p:pic>
        <p:nvPicPr>
          <p:cNvPr id="44" name="Picture 43" descr="Chart&#10;&#10;Description automatically generated">
            <a:extLst>
              <a:ext uri="{FF2B5EF4-FFF2-40B4-BE49-F238E27FC236}">
                <a16:creationId xmlns:a16="http://schemas.microsoft.com/office/drawing/2014/main" id="{98DE4751-F7F4-781B-1F95-27AD1F2818CE}"/>
              </a:ext>
            </a:extLst>
          </p:cNvPr>
          <p:cNvPicPr>
            <a:picLocks noGrp="1" noRot="1" noChangeAspect="1" noMove="1" noResize="1" noEditPoints="1" noAdjustHandles="1" noChangeArrowheads="1" noChangeShapeType="1" noCrop="1"/>
          </p:cNvPicPr>
          <p:nvPr/>
        </p:nvPicPr>
        <p:blipFill>
          <a:blip r:embed="rId19">
            <a:extLst>
              <a:ext uri="{28A0092B-C50C-407E-A947-70E740481C1C}">
                <a14:useLocalDpi xmlns:a14="http://schemas.microsoft.com/office/drawing/2010/main" val="0"/>
              </a:ext>
            </a:extLst>
          </a:blip>
          <a:stretch>
            <a:fillRect/>
          </a:stretch>
        </p:blipFill>
        <p:spPr>
          <a:xfrm>
            <a:off x="29563744" y="7092136"/>
            <a:ext cx="3894476" cy="3005238"/>
          </a:xfrm>
          <a:prstGeom prst="rect">
            <a:avLst/>
          </a:prstGeom>
        </p:spPr>
      </p:pic>
      <p:pic>
        <p:nvPicPr>
          <p:cNvPr id="85" name="Picture 84" descr="Chart&#10;&#10;Description automatically generated">
            <a:extLst>
              <a:ext uri="{FF2B5EF4-FFF2-40B4-BE49-F238E27FC236}">
                <a16:creationId xmlns:a16="http://schemas.microsoft.com/office/drawing/2014/main" id="{FE89447E-52C9-82BE-9677-9EDF0E8D7196}"/>
              </a:ext>
            </a:extLst>
          </p:cNvPr>
          <p:cNvPicPr>
            <a:picLocks noGrp="1" noRot="1" noChangeAspect="1" noMove="1" noResize="1" noEditPoints="1" noAdjustHandles="1" noChangeArrowheads="1" noChangeShapeType="1" noCrop="1"/>
          </p:cNvPicPr>
          <p:nvPr/>
        </p:nvPicPr>
        <p:blipFill>
          <a:blip r:embed="rId20">
            <a:extLst>
              <a:ext uri="{28A0092B-C50C-407E-A947-70E740481C1C}">
                <a14:useLocalDpi xmlns:a14="http://schemas.microsoft.com/office/drawing/2010/main" val="0"/>
              </a:ext>
            </a:extLst>
          </a:blip>
          <a:stretch>
            <a:fillRect/>
          </a:stretch>
        </p:blipFill>
        <p:spPr>
          <a:xfrm>
            <a:off x="986383" y="18057640"/>
            <a:ext cx="4579241" cy="4417060"/>
          </a:xfrm>
          <a:prstGeom prst="rect">
            <a:avLst/>
          </a:prstGeom>
        </p:spPr>
      </p:pic>
      <p:pic>
        <p:nvPicPr>
          <p:cNvPr id="87" name="Picture 86" descr="Chart&#10;&#10;Description automatically generated">
            <a:extLst>
              <a:ext uri="{FF2B5EF4-FFF2-40B4-BE49-F238E27FC236}">
                <a16:creationId xmlns:a16="http://schemas.microsoft.com/office/drawing/2014/main" id="{CA8166A5-9F1B-7464-B045-26EFDF7EB02B}"/>
              </a:ext>
            </a:extLst>
          </p:cNvPr>
          <p:cNvPicPr>
            <a:picLocks noGrp="1" noRot="1" noChangeAspect="1" noMove="1" noResize="1" noEditPoints="1" noAdjustHandles="1" noChangeArrowheads="1" noChangeShapeType="1" noCrop="1"/>
          </p:cNvPicPr>
          <p:nvPr/>
        </p:nvPicPr>
        <p:blipFill>
          <a:blip r:embed="rId21">
            <a:extLst>
              <a:ext uri="{28A0092B-C50C-407E-A947-70E740481C1C}">
                <a14:useLocalDpi xmlns:a14="http://schemas.microsoft.com/office/drawing/2010/main" val="0"/>
              </a:ext>
            </a:extLst>
          </a:blip>
          <a:stretch>
            <a:fillRect/>
          </a:stretch>
        </p:blipFill>
        <p:spPr>
          <a:xfrm>
            <a:off x="5444789" y="18057640"/>
            <a:ext cx="4579241" cy="4417060"/>
          </a:xfrm>
          <a:prstGeom prst="rect">
            <a:avLst/>
          </a:prstGeom>
        </p:spPr>
      </p:pic>
      <p:pic>
        <p:nvPicPr>
          <p:cNvPr id="89" name="Picture 88" descr="Chart, line chart&#10;&#10;Description automatically generated">
            <a:extLst>
              <a:ext uri="{FF2B5EF4-FFF2-40B4-BE49-F238E27FC236}">
                <a16:creationId xmlns:a16="http://schemas.microsoft.com/office/drawing/2014/main" id="{9F60F00B-493E-42D9-B885-D1B932BB6DB2}"/>
              </a:ext>
            </a:extLst>
          </p:cNvPr>
          <p:cNvPicPr>
            <a:picLocks noGrp="1" noRot="1" noChangeAspect="1" noMove="1" noResize="1" noEditPoints="1" noAdjustHandles="1" noChangeArrowheads="1" noChangeShapeType="1" noCrop="1"/>
          </p:cNvPicPr>
          <p:nvPr/>
        </p:nvPicPr>
        <p:blipFill>
          <a:blip r:embed="rId22">
            <a:extLst>
              <a:ext uri="{28A0092B-C50C-407E-A947-70E740481C1C}">
                <a14:useLocalDpi xmlns:a14="http://schemas.microsoft.com/office/drawing/2010/main" val="0"/>
              </a:ext>
            </a:extLst>
          </a:blip>
          <a:stretch>
            <a:fillRect/>
          </a:stretch>
        </p:blipFill>
        <p:spPr>
          <a:xfrm>
            <a:off x="9979327" y="18057640"/>
            <a:ext cx="4579241" cy="4417060"/>
          </a:xfrm>
          <a:prstGeom prst="rect">
            <a:avLst/>
          </a:prstGeom>
        </p:spPr>
      </p:pic>
      <p:sp>
        <p:nvSpPr>
          <p:cNvPr id="90" name="Rectangle: Rounded Corners 89">
            <a:extLst>
              <a:ext uri="{FF2B5EF4-FFF2-40B4-BE49-F238E27FC236}">
                <a16:creationId xmlns:a16="http://schemas.microsoft.com/office/drawing/2014/main" id="{01B02DDE-EA4F-84F2-4451-8CD1A629B57A}"/>
              </a:ext>
            </a:extLst>
          </p:cNvPr>
          <p:cNvSpPr>
            <a:spLocks noGrp="1" noRot="1" noMove="1" noResize="1" noEditPoints="1" noAdjustHandles="1" noChangeArrowheads="1" noChangeShapeType="1"/>
          </p:cNvSpPr>
          <p:nvPr/>
        </p:nvSpPr>
        <p:spPr>
          <a:xfrm>
            <a:off x="4583428" y="5051235"/>
            <a:ext cx="6400800" cy="920189"/>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200"/>
          </a:p>
        </p:txBody>
      </p:sp>
      <p:sp>
        <p:nvSpPr>
          <p:cNvPr id="91" name="TextBox 90">
            <a:extLst>
              <a:ext uri="{FF2B5EF4-FFF2-40B4-BE49-F238E27FC236}">
                <a16:creationId xmlns:a16="http://schemas.microsoft.com/office/drawing/2014/main" id="{10EBBFAA-431C-68A8-71E3-FD8E53728B55}"/>
              </a:ext>
            </a:extLst>
          </p:cNvPr>
          <p:cNvSpPr txBox="1">
            <a:spLocks noGrp="1" noRot="1" noMove="1" noResize="1" noEditPoints="1" noAdjustHandles="1" noChangeArrowheads="1" noChangeShapeType="1"/>
          </p:cNvSpPr>
          <p:nvPr/>
        </p:nvSpPr>
        <p:spPr>
          <a:xfrm>
            <a:off x="6288845" y="5154100"/>
            <a:ext cx="2971800" cy="707886"/>
          </a:xfrm>
          <a:prstGeom prst="rect">
            <a:avLst/>
          </a:prstGeom>
          <a:noFill/>
        </p:spPr>
        <p:txBody>
          <a:bodyPr wrap="square" rtlCol="0">
            <a:spAutoFit/>
          </a:bodyPr>
          <a:lstStyle/>
          <a:p>
            <a:pPr algn="ctr"/>
            <a:r>
              <a:rPr lang="en-US" sz="4000" b="1"/>
              <a:t>Objective</a:t>
            </a:r>
          </a:p>
        </p:txBody>
      </p:sp>
      <p:sp>
        <p:nvSpPr>
          <p:cNvPr id="92" name="Rectangle: Rounded Corners 91">
            <a:extLst>
              <a:ext uri="{FF2B5EF4-FFF2-40B4-BE49-F238E27FC236}">
                <a16:creationId xmlns:a16="http://schemas.microsoft.com/office/drawing/2014/main" id="{844D2993-1D55-8993-2F52-7EAEEA4482D2}"/>
              </a:ext>
            </a:extLst>
          </p:cNvPr>
          <p:cNvSpPr>
            <a:spLocks noGrp="1" noRot="1" noMove="1" noResize="1" noEditPoints="1" noAdjustHandles="1" noChangeArrowheads="1" noChangeShapeType="1"/>
          </p:cNvSpPr>
          <p:nvPr/>
        </p:nvSpPr>
        <p:spPr>
          <a:xfrm>
            <a:off x="4600788" y="8191717"/>
            <a:ext cx="6400800" cy="920189"/>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200"/>
          </a:p>
        </p:txBody>
      </p:sp>
      <p:sp>
        <p:nvSpPr>
          <p:cNvPr id="61" name="TextBox 60">
            <a:extLst>
              <a:ext uri="{FF2B5EF4-FFF2-40B4-BE49-F238E27FC236}">
                <a16:creationId xmlns:a16="http://schemas.microsoft.com/office/drawing/2014/main" id="{B6A0A28F-5A4B-409C-22DA-0E5F2B5DF931}"/>
              </a:ext>
            </a:extLst>
          </p:cNvPr>
          <p:cNvSpPr txBox="1">
            <a:spLocks noGrp="1" noRot="1" noMove="1" noResize="1" noEditPoints="1" noAdjustHandles="1" noChangeArrowheads="1" noChangeShapeType="1"/>
          </p:cNvSpPr>
          <p:nvPr/>
        </p:nvSpPr>
        <p:spPr>
          <a:xfrm>
            <a:off x="6599313" y="8297868"/>
            <a:ext cx="2380893" cy="707886"/>
          </a:xfrm>
          <a:prstGeom prst="rect">
            <a:avLst/>
          </a:prstGeom>
          <a:noFill/>
        </p:spPr>
        <p:txBody>
          <a:bodyPr wrap="square" lIns="91440" tIns="45720" rIns="91440" bIns="45720" rtlCol="0" anchor="t">
            <a:spAutoFit/>
          </a:bodyPr>
          <a:lstStyle/>
          <a:p>
            <a:pPr algn="ctr"/>
            <a:r>
              <a:rPr lang="en-US" sz="4000" b="1" dirty="0"/>
              <a:t>Methods</a:t>
            </a:r>
            <a:endParaRPr lang="en-US" dirty="0"/>
          </a:p>
        </p:txBody>
      </p:sp>
      <p:sp>
        <p:nvSpPr>
          <p:cNvPr id="93" name="Rectangle: Rounded Corners 92">
            <a:extLst>
              <a:ext uri="{FF2B5EF4-FFF2-40B4-BE49-F238E27FC236}">
                <a16:creationId xmlns:a16="http://schemas.microsoft.com/office/drawing/2014/main" id="{5DA33965-6C54-510E-3368-F5A94444B693}"/>
              </a:ext>
            </a:extLst>
          </p:cNvPr>
          <p:cNvSpPr>
            <a:spLocks noGrp="1" noRot="1" noMove="1" noResize="1" noEditPoints="1" noAdjustHandles="1" noChangeArrowheads="1" noChangeShapeType="1"/>
          </p:cNvSpPr>
          <p:nvPr/>
        </p:nvSpPr>
        <p:spPr>
          <a:xfrm>
            <a:off x="4542260" y="25474879"/>
            <a:ext cx="6461213" cy="920189"/>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200"/>
          </a:p>
        </p:txBody>
      </p:sp>
      <p:sp>
        <p:nvSpPr>
          <p:cNvPr id="4" name="TextBox 3">
            <a:extLst>
              <a:ext uri="{FF2B5EF4-FFF2-40B4-BE49-F238E27FC236}">
                <a16:creationId xmlns:a16="http://schemas.microsoft.com/office/drawing/2014/main" id="{6972E4D2-D110-F1E7-D935-BDE052DB69C1}"/>
              </a:ext>
            </a:extLst>
          </p:cNvPr>
          <p:cNvSpPr txBox="1">
            <a:spLocks noGrp="1" noRot="1" noMove="1" noResize="1" noEditPoints="1" noAdjustHandles="1" noChangeArrowheads="1" noChangeShapeType="1"/>
          </p:cNvSpPr>
          <p:nvPr/>
        </p:nvSpPr>
        <p:spPr>
          <a:xfrm>
            <a:off x="6366272" y="25609230"/>
            <a:ext cx="2744357" cy="707886"/>
          </a:xfrm>
          <a:prstGeom prst="rect">
            <a:avLst/>
          </a:prstGeom>
          <a:noFill/>
        </p:spPr>
        <p:txBody>
          <a:bodyPr wrap="square" rtlCol="0">
            <a:spAutoFit/>
          </a:bodyPr>
          <a:lstStyle/>
          <a:p>
            <a:pPr algn="ctr"/>
            <a:r>
              <a:rPr lang="en-US" sz="4000" b="1" dirty="0"/>
              <a:t>References</a:t>
            </a:r>
          </a:p>
        </p:txBody>
      </p:sp>
      <p:sp>
        <p:nvSpPr>
          <p:cNvPr id="94" name="Rectangle: Rounded Corners 93">
            <a:extLst>
              <a:ext uri="{FF2B5EF4-FFF2-40B4-BE49-F238E27FC236}">
                <a16:creationId xmlns:a16="http://schemas.microsoft.com/office/drawing/2014/main" id="{04C15D7C-658C-5A75-741B-392B4800595C}"/>
              </a:ext>
            </a:extLst>
          </p:cNvPr>
          <p:cNvSpPr>
            <a:spLocks noGrp="1" noRot="1" noMove="1" noResize="1" noEditPoints="1" noAdjustHandles="1" noChangeArrowheads="1" noChangeShapeType="1"/>
          </p:cNvSpPr>
          <p:nvPr/>
        </p:nvSpPr>
        <p:spPr>
          <a:xfrm>
            <a:off x="18744025" y="14821666"/>
            <a:ext cx="6400800" cy="920189"/>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200"/>
          </a:p>
        </p:txBody>
      </p:sp>
      <p:sp>
        <p:nvSpPr>
          <p:cNvPr id="63" name="TextBox 62">
            <a:extLst>
              <a:ext uri="{FF2B5EF4-FFF2-40B4-BE49-F238E27FC236}">
                <a16:creationId xmlns:a16="http://schemas.microsoft.com/office/drawing/2014/main" id="{2B192F42-AD3B-56FB-0348-87A33465E84C}"/>
              </a:ext>
            </a:extLst>
          </p:cNvPr>
          <p:cNvSpPr txBox="1">
            <a:spLocks noGrp="1" noRot="1" noMove="1" noResize="1" noEditPoints="1" noAdjustHandles="1" noChangeArrowheads="1" noChangeShapeType="1"/>
          </p:cNvSpPr>
          <p:nvPr/>
        </p:nvSpPr>
        <p:spPr>
          <a:xfrm>
            <a:off x="20993320" y="14903908"/>
            <a:ext cx="1902211" cy="707886"/>
          </a:xfrm>
          <a:prstGeom prst="rect">
            <a:avLst/>
          </a:prstGeom>
          <a:noFill/>
        </p:spPr>
        <p:txBody>
          <a:bodyPr wrap="square" rtlCol="0">
            <a:spAutoFit/>
          </a:bodyPr>
          <a:lstStyle/>
          <a:p>
            <a:pPr algn="ctr"/>
            <a:r>
              <a:rPr lang="en-US" sz="4000" b="1" dirty="0"/>
              <a:t>Data</a:t>
            </a:r>
          </a:p>
        </p:txBody>
      </p:sp>
      <p:sp>
        <p:nvSpPr>
          <p:cNvPr id="95" name="Rectangle: Rounded Corners 94">
            <a:extLst>
              <a:ext uri="{FF2B5EF4-FFF2-40B4-BE49-F238E27FC236}">
                <a16:creationId xmlns:a16="http://schemas.microsoft.com/office/drawing/2014/main" id="{AE3FEFBB-D0F1-0119-100E-746353EA58C8}"/>
              </a:ext>
            </a:extLst>
          </p:cNvPr>
          <p:cNvSpPr>
            <a:spLocks noGrp="1" noRot="1" noMove="1" noResize="1" noEditPoints="1" noAdjustHandles="1" noChangeArrowheads="1" noChangeShapeType="1"/>
          </p:cNvSpPr>
          <p:nvPr/>
        </p:nvSpPr>
        <p:spPr>
          <a:xfrm>
            <a:off x="29924792" y="12905161"/>
            <a:ext cx="6400800" cy="91440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200"/>
          </a:p>
        </p:txBody>
      </p:sp>
      <p:sp>
        <p:nvSpPr>
          <p:cNvPr id="1024" name="TextBox 1023">
            <a:extLst>
              <a:ext uri="{FF2B5EF4-FFF2-40B4-BE49-F238E27FC236}">
                <a16:creationId xmlns:a16="http://schemas.microsoft.com/office/drawing/2014/main" id="{368E0BAA-6414-29D3-1542-4EDC6C4639BF}"/>
              </a:ext>
            </a:extLst>
          </p:cNvPr>
          <p:cNvSpPr txBox="1">
            <a:spLocks noGrp="1" noRot="1" noMove="1" noResize="1" noEditPoints="1" noAdjustHandles="1" noChangeArrowheads="1" noChangeShapeType="1"/>
          </p:cNvSpPr>
          <p:nvPr/>
        </p:nvSpPr>
        <p:spPr>
          <a:xfrm>
            <a:off x="31135968" y="13008286"/>
            <a:ext cx="3978448" cy="707886"/>
          </a:xfrm>
          <a:prstGeom prst="rect">
            <a:avLst/>
          </a:prstGeom>
          <a:noFill/>
        </p:spPr>
        <p:txBody>
          <a:bodyPr wrap="square" rtlCol="0">
            <a:spAutoFit/>
          </a:bodyPr>
          <a:lstStyle/>
          <a:p>
            <a:pPr algn="ctr"/>
            <a:r>
              <a:rPr lang="en-US" sz="4000" b="1" dirty="0"/>
              <a:t>Results</a:t>
            </a:r>
          </a:p>
        </p:txBody>
      </p: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1DA747FA-400C-7D7E-C367-7D7A40C3E60C}"/>
                  </a:ext>
                </a:extLst>
              </p:cNvPr>
              <p:cNvSpPr txBox="1">
                <a:spLocks noGrp="1" noRot="1" noMove="1" noResize="1" noEditPoints="1" noAdjustHandles="1" noChangeArrowheads="1" noChangeShapeType="1"/>
              </p:cNvSpPr>
              <p:nvPr/>
            </p:nvSpPr>
            <p:spPr>
              <a:xfrm>
                <a:off x="29268433" y="13833564"/>
                <a:ext cx="8403676" cy="3577390"/>
              </a:xfrm>
              <a:prstGeom prst="rect">
                <a:avLst/>
              </a:prstGeom>
              <a:noFill/>
            </p:spPr>
            <p:txBody>
              <a:bodyPr wrap="square" rtlCol="0">
                <a:spAutoFit/>
              </a:bodyPr>
              <a:lstStyle/>
              <a:p>
                <a:r>
                  <a:rPr lang="en-US" sz="3200" b="1" dirty="0">
                    <a:solidFill>
                      <a:srgbClr val="002060"/>
                    </a:solidFill>
                    <a:ea typeface="Arial"/>
                    <a:cs typeface="Arial"/>
                  </a:rPr>
                  <a:t>Figure 5 </a:t>
                </a:r>
                <a:r>
                  <a:rPr lang="en-US" sz="3200" b="1" dirty="0">
                    <a:solidFill>
                      <a:srgbClr val="000000"/>
                    </a:solidFill>
                    <a:ea typeface="Arial"/>
                    <a:cs typeface="Arial"/>
                  </a:rPr>
                  <a:t>: </a:t>
                </a:r>
                <a:r>
                  <a:rPr lang="en-US" sz="3200" dirty="0">
                    <a:solidFill>
                      <a:srgbClr val="000000"/>
                    </a:solidFill>
                    <a:ea typeface="Arial"/>
                    <a:cs typeface="Arial"/>
                  </a:rPr>
                  <a:t>Summary of results for 187 cases</a:t>
                </a:r>
              </a:p>
              <a:p>
                <a:r>
                  <a:rPr lang="en-US" sz="3200" dirty="0">
                    <a:solidFill>
                      <a:srgbClr val="000000"/>
                    </a:solidFill>
                    <a:ea typeface="Arial"/>
                    <a:cs typeface="Arial"/>
                  </a:rPr>
                  <a:t>(Inside (63), outside (71), in-between (49)), after the k-means analysis identified 4 clusters in the 3-d space defined by </a:t>
                </a:r>
                <a:r>
                  <a:rPr lang="el-GR" sz="3200" dirty="0">
                    <a:solidFill>
                      <a:srgbClr val="000000"/>
                    </a:solidFill>
                    <a:ea typeface="Arial"/>
                    <a:cs typeface="Arial"/>
                  </a:rPr>
                  <a:t>α, </a:t>
                </a:r>
                <a14:m>
                  <m:oMath xmlns:m="http://schemas.openxmlformats.org/officeDocument/2006/math">
                    <m:r>
                      <a:rPr lang="el-GR" sz="3200" i="1" smtClean="0">
                        <a:solidFill>
                          <a:srgbClr val="000000"/>
                        </a:solidFill>
                        <a:latin typeface="Cambria Math" panose="02040503050406030204" pitchFamily="18" charset="0"/>
                        <a:ea typeface="Cambria Math" panose="02040503050406030204" pitchFamily="18" charset="0"/>
                        <a:cs typeface="Arial"/>
                      </a:rPr>
                      <m:t>∆</m:t>
                    </m:r>
                    <m:r>
                      <a:rPr lang="en-US" sz="3200" b="0" i="1" smtClean="0">
                        <a:solidFill>
                          <a:srgbClr val="000000"/>
                        </a:solidFill>
                        <a:latin typeface="Cambria Math" panose="02040503050406030204" pitchFamily="18" charset="0"/>
                        <a:ea typeface="Cambria Math" panose="02040503050406030204" pitchFamily="18" charset="0"/>
                        <a:cs typeface="Arial"/>
                      </a:rPr>
                      <m:t>h</m:t>
                    </m:r>
                    <m:r>
                      <a:rPr lang="en-US" sz="3200" b="0" i="1" smtClean="0">
                        <a:solidFill>
                          <a:srgbClr val="000000"/>
                        </a:solidFill>
                        <a:latin typeface="Cambria Math" panose="02040503050406030204" pitchFamily="18" charset="0"/>
                        <a:ea typeface="Cambria Math" panose="02040503050406030204" pitchFamily="18" charset="0"/>
                        <a:cs typeface="Arial"/>
                      </a:rPr>
                      <m:t> −</m:t>
                    </m:r>
                    <m:sSub>
                      <m:sSubPr>
                        <m:ctrlPr>
                          <a:rPr lang="en-US" sz="3200" b="0" i="1" smtClean="0">
                            <a:solidFill>
                              <a:srgbClr val="000000"/>
                            </a:solidFill>
                            <a:latin typeface="Cambria Math" panose="02040503050406030204" pitchFamily="18" charset="0"/>
                            <a:ea typeface="Cambria Math" panose="02040503050406030204" pitchFamily="18" charset="0"/>
                            <a:cs typeface="Arial"/>
                          </a:rPr>
                        </m:ctrlPr>
                      </m:sSubPr>
                      <m:e>
                        <m:r>
                          <a:rPr lang="en-US" sz="3200" b="0" i="1" smtClean="0">
                            <a:solidFill>
                              <a:srgbClr val="000000"/>
                            </a:solidFill>
                            <a:latin typeface="Cambria Math" panose="02040503050406030204" pitchFamily="18" charset="0"/>
                            <a:ea typeface="Cambria Math" panose="02040503050406030204" pitchFamily="18" charset="0"/>
                            <a:cs typeface="Arial"/>
                          </a:rPr>
                          <m:t>h</m:t>
                        </m:r>
                      </m:e>
                      <m:sub>
                        <m:r>
                          <a:rPr lang="en-US" sz="3200" b="0" i="1" smtClean="0">
                            <a:solidFill>
                              <a:srgbClr val="000000"/>
                            </a:solidFill>
                            <a:latin typeface="Cambria Math" panose="02040503050406030204" pitchFamily="18" charset="0"/>
                            <a:ea typeface="Cambria Math" panose="02040503050406030204" pitchFamily="18" charset="0"/>
                            <a:cs typeface="Arial"/>
                          </a:rPr>
                          <m:t>𝑠𝑝</m:t>
                        </m:r>
                      </m:sub>
                    </m:sSub>
                  </m:oMath>
                </a14:m>
                <a:r>
                  <a:rPr lang="en-US" sz="3200" dirty="0">
                    <a:solidFill>
                      <a:srgbClr val="000000"/>
                    </a:solidFill>
                    <a:ea typeface="Arial"/>
                    <a:cs typeface="Arial"/>
                  </a:rPr>
                  <a:t> (the effective multifractality without spurious effects), and </a:t>
                </a:r>
                <a14:m>
                  <m:oMath xmlns:m="http://schemas.openxmlformats.org/officeDocument/2006/math">
                    <m:r>
                      <a:rPr lang="en-US" sz="3200" i="1">
                        <a:latin typeface="Cambria Math" panose="02040503050406030204" pitchFamily="18" charset="0"/>
                        <a:ea typeface="Cambria Math" panose="02040503050406030204" pitchFamily="18" charset="0"/>
                        <a:cs typeface="+mn-lt"/>
                      </a:rPr>
                      <m:t>𝜁</m:t>
                    </m:r>
                  </m:oMath>
                </a14:m>
                <a:r>
                  <a:rPr lang="el-GR" sz="3200" dirty="0">
                    <a:solidFill>
                      <a:srgbClr val="000000"/>
                    </a:solidFill>
                    <a:ea typeface="Arial"/>
                    <a:cs typeface="Arial"/>
                  </a:rPr>
                  <a:t>.  </a:t>
                </a:r>
                <a:r>
                  <a:rPr lang="en-US" sz="3200" dirty="0">
                    <a:solidFill>
                      <a:srgbClr val="000000"/>
                    </a:solidFill>
                    <a:ea typeface="Arial"/>
                    <a:cs typeface="Arial"/>
                  </a:rPr>
                  <a:t>The crosses mark the coordinates of the centroids for each cluster. </a:t>
                </a:r>
                <a:endParaRPr lang="en-US" sz="3200" dirty="0"/>
              </a:p>
            </p:txBody>
          </p:sp>
        </mc:Choice>
        <mc:Fallback xmlns="">
          <p:sp>
            <p:nvSpPr>
              <p:cNvPr id="1025" name="TextBox 1024">
                <a:extLst>
                  <a:ext uri="{FF2B5EF4-FFF2-40B4-BE49-F238E27FC236}">
                    <a16:creationId xmlns:a16="http://schemas.microsoft.com/office/drawing/2014/main" id="{1DA747FA-400C-7D7E-C367-7D7A40C3E60C}"/>
                  </a:ext>
                </a:extLst>
              </p:cNvPr>
              <p:cNvSpPr txBox="1">
                <a:spLocks noGrp="1" noRot="1" noChangeAspect="1" noMove="1" noResize="1" noEditPoints="1" noAdjustHandles="1" noChangeArrowheads="1" noChangeShapeType="1" noTextEdit="1"/>
              </p:cNvSpPr>
              <p:nvPr/>
            </p:nvSpPr>
            <p:spPr>
              <a:xfrm>
                <a:off x="29268433" y="13833564"/>
                <a:ext cx="8403676" cy="3577390"/>
              </a:xfrm>
              <a:prstGeom prst="rect">
                <a:avLst/>
              </a:prstGeom>
              <a:blipFill>
                <a:blip r:embed="rId23"/>
                <a:stretch>
                  <a:fillRect l="-1813" t="-2215" r="-145" b="-4770"/>
                </a:stretch>
              </a:blipFill>
            </p:spPr>
            <p:txBody>
              <a:bodyPr/>
              <a:lstStyle/>
              <a:p>
                <a:r>
                  <a:rPr lang="en-US">
                    <a:noFill/>
                  </a:rPr>
                  <a:t> </a:t>
                </a:r>
              </a:p>
            </p:txBody>
          </p:sp>
        </mc:Fallback>
      </mc:AlternateContent>
      <p:pic>
        <p:nvPicPr>
          <p:cNvPr id="1029" name="Picture 1028" descr="Chart, diagram&#10;&#10;Description automatically generated">
            <a:extLst>
              <a:ext uri="{FF2B5EF4-FFF2-40B4-BE49-F238E27FC236}">
                <a16:creationId xmlns:a16="http://schemas.microsoft.com/office/drawing/2014/main" id="{3D429B0A-4F92-FE6D-1DAA-5A60FDEE1ACE}"/>
              </a:ext>
            </a:extLst>
          </p:cNvPr>
          <p:cNvPicPr>
            <a:picLocks noGrp="1" noRot="1" noChangeAspect="1" noMove="1" noResize="1" noEditPoints="1" noAdjustHandles="1" noChangeArrowheads="1" noChangeShapeType="1" noCrop="1"/>
          </p:cNvPicPr>
          <p:nvPr/>
        </p:nvPicPr>
        <p:blipFill rotWithShape="1">
          <a:blip r:embed="rId24">
            <a:extLst>
              <a:ext uri="{28A0092B-C50C-407E-A947-70E740481C1C}">
                <a14:useLocalDpi xmlns:a14="http://schemas.microsoft.com/office/drawing/2010/main" val="0"/>
              </a:ext>
            </a:extLst>
          </a:blip>
          <a:srcRect l="25861" t="11776" r="24758" b="12627"/>
          <a:stretch/>
        </p:blipFill>
        <p:spPr>
          <a:xfrm>
            <a:off x="37464252" y="12873552"/>
            <a:ext cx="5353517" cy="4728594"/>
          </a:xfrm>
          <a:prstGeom prst="rect">
            <a:avLst/>
          </a:prstGeom>
        </p:spPr>
      </p:pic>
      <p:sp>
        <p:nvSpPr>
          <p:cNvPr id="13" name="Rectangle: Rounded Corners 12">
            <a:extLst>
              <a:ext uri="{FF2B5EF4-FFF2-40B4-BE49-F238E27FC236}">
                <a16:creationId xmlns:a16="http://schemas.microsoft.com/office/drawing/2014/main" id="{A41C5BCF-18FB-E4F4-9DB7-B67A25C0CB92}"/>
              </a:ext>
            </a:extLst>
          </p:cNvPr>
          <p:cNvSpPr>
            <a:spLocks noGrp="1" noRot="1" noMove="1" noResize="1" noEditPoints="1" noAdjustHandles="1" noChangeArrowheads="1" noChangeShapeType="1"/>
          </p:cNvSpPr>
          <p:nvPr/>
        </p:nvSpPr>
        <p:spPr>
          <a:xfrm>
            <a:off x="39897745" y="22888926"/>
            <a:ext cx="2843736" cy="91440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4200"/>
          </a:p>
        </p:txBody>
      </p:sp>
      <p:sp>
        <p:nvSpPr>
          <p:cNvPr id="16" name="TextBox 15">
            <a:extLst>
              <a:ext uri="{FF2B5EF4-FFF2-40B4-BE49-F238E27FC236}">
                <a16:creationId xmlns:a16="http://schemas.microsoft.com/office/drawing/2014/main" id="{FCB6EC25-B10E-0B8A-7F6C-E94A81287414}"/>
              </a:ext>
            </a:extLst>
          </p:cNvPr>
          <p:cNvSpPr txBox="1">
            <a:spLocks noGrp="1" noRot="1" noMove="1" noResize="1" noEditPoints="1" noAdjustHandles="1" noChangeArrowheads="1" noChangeShapeType="1"/>
          </p:cNvSpPr>
          <p:nvPr/>
        </p:nvSpPr>
        <p:spPr>
          <a:xfrm>
            <a:off x="40110329" y="22992183"/>
            <a:ext cx="2418568" cy="707886"/>
          </a:xfrm>
          <a:prstGeom prst="rect">
            <a:avLst/>
          </a:prstGeom>
          <a:noFill/>
        </p:spPr>
        <p:txBody>
          <a:bodyPr wrap="square" rtlCol="0">
            <a:spAutoFit/>
          </a:bodyPr>
          <a:lstStyle/>
          <a:p>
            <a:pPr algn="ctr"/>
            <a:r>
              <a:rPr lang="en-US" sz="4000" b="1" dirty="0"/>
              <a:t>Discussion</a:t>
            </a:r>
          </a:p>
        </p:txBody>
      </p:sp>
      <p:pic>
        <p:nvPicPr>
          <p:cNvPr id="83" name="Picture 82">
            <a:extLst>
              <a:ext uri="{FF2B5EF4-FFF2-40B4-BE49-F238E27FC236}">
                <a16:creationId xmlns:a16="http://schemas.microsoft.com/office/drawing/2014/main" id="{6FC3742A-3F5F-E643-53DE-963511B1DE15}"/>
              </a:ext>
            </a:extLst>
          </p:cNvPr>
          <p:cNvPicPr>
            <a:picLocks noGrp="1" noRot="1" noChangeAspect="1" noMove="1" noResize="1" noEditPoints="1" noAdjustHandles="1" noChangeArrowheads="1" noChangeShapeType="1" noCrop="1"/>
          </p:cNvPicPr>
          <p:nvPr/>
        </p:nvPicPr>
        <p:blipFill>
          <a:blip r:embed="rId25"/>
          <a:stretch>
            <a:fillRect/>
          </a:stretch>
        </p:blipFill>
        <p:spPr>
          <a:xfrm>
            <a:off x="34735625" y="17614807"/>
            <a:ext cx="8111077" cy="2305214"/>
          </a:xfrm>
          <a:prstGeom prst="rect">
            <a:avLst/>
          </a:prstGeom>
        </p:spPr>
      </p:pic>
      <p:sp>
        <p:nvSpPr>
          <p:cNvPr id="3" name="TextBox 2">
            <a:extLst>
              <a:ext uri="{FF2B5EF4-FFF2-40B4-BE49-F238E27FC236}">
                <a16:creationId xmlns:a16="http://schemas.microsoft.com/office/drawing/2014/main" id="{EF55608B-C586-F785-7AEC-2A1BFAD7B6C7}"/>
              </a:ext>
            </a:extLst>
          </p:cNvPr>
          <p:cNvSpPr txBox="1">
            <a:spLocks noGrp="1" noRot="1" noMove="1" noResize="1" noEditPoints="1" noAdjustHandles="1" noChangeArrowheads="1" noChangeShapeType="1"/>
          </p:cNvSpPr>
          <p:nvPr/>
        </p:nvSpPr>
        <p:spPr>
          <a:xfrm>
            <a:off x="29273897" y="24241547"/>
            <a:ext cx="13671121" cy="6986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mj-lt"/>
              <a:buAutoNum type="romanUcPeriod"/>
            </a:pPr>
            <a:r>
              <a:rPr lang="en-US" sz="3200" dirty="0">
                <a:ea typeface="+mn-lt"/>
                <a:cs typeface="+mn-lt"/>
              </a:rPr>
              <a:t>Cluster classification favors two main pairings independent of the imbalance ratio: persistent - MF and anti-persistent - not MF.   </a:t>
            </a:r>
            <a:endParaRPr lang="en-US" sz="3200" dirty="0">
              <a:cs typeface="Calibri"/>
            </a:endParaRPr>
          </a:p>
          <a:p>
            <a:pPr marL="571500" indent="-571500">
              <a:buFont typeface="+mj-lt"/>
              <a:buAutoNum type="romanUcPeriod"/>
            </a:pPr>
            <a:r>
              <a:rPr lang="en-US" sz="3200" dirty="0">
                <a:ea typeface="+mn-lt"/>
                <a:cs typeface="+mn-lt"/>
              </a:rPr>
              <a:t>Statistical analysis indicates that CH cases primarily fall in the first class. </a:t>
            </a:r>
            <a:endParaRPr lang="en-US" sz="3200" dirty="0">
              <a:cs typeface="Calibri"/>
            </a:endParaRPr>
          </a:p>
          <a:p>
            <a:pPr marL="571500" indent="-571500">
              <a:buFont typeface="+mj-lt"/>
              <a:buAutoNum type="romanUcPeriod"/>
            </a:pPr>
            <a:r>
              <a:rPr lang="en-US" sz="3200" dirty="0">
                <a:ea typeface="+mn-lt"/>
                <a:cs typeface="+mn-lt"/>
              </a:rPr>
              <a:t>Statistical analysis indicates that QS has comparable percentage of persistent - MF and anti-persistent – MF cases, independent of the imbalance ratio.</a:t>
            </a:r>
          </a:p>
          <a:p>
            <a:pPr marL="571500" indent="-571500">
              <a:buFont typeface="+mj-lt"/>
              <a:buAutoNum type="romanUcPeriod"/>
            </a:pPr>
            <a:r>
              <a:rPr lang="en-US" sz="3200" dirty="0">
                <a:ea typeface="+mn-lt"/>
                <a:cs typeface="+mn-lt"/>
              </a:rPr>
              <a:t>Multifractality in persistent - MF cases results from long range correlations.   </a:t>
            </a:r>
            <a:endParaRPr lang="en-US" sz="3200" dirty="0">
              <a:cs typeface="Calibri"/>
            </a:endParaRPr>
          </a:p>
          <a:p>
            <a:pPr marL="571500" indent="-571500">
              <a:buFont typeface="+mj-lt"/>
              <a:buAutoNum type="romanUcPeriod"/>
            </a:pPr>
            <a:r>
              <a:rPr lang="en-US" sz="3200" dirty="0">
                <a:ea typeface="+mn-lt"/>
                <a:cs typeface="+mn-lt"/>
              </a:rPr>
              <a:t>For some anti-persistent – MF cases, multifractality results from intermittency in the time series.</a:t>
            </a:r>
            <a:endParaRPr lang="en-US" sz="3200" dirty="0">
              <a:cs typeface="Calibri"/>
            </a:endParaRPr>
          </a:p>
          <a:p>
            <a:pPr marL="571500" indent="-571500">
              <a:buFont typeface="+mj-lt"/>
              <a:buAutoNum type="romanUcPeriod"/>
            </a:pPr>
            <a:r>
              <a:rPr lang="en-US" sz="3200" dirty="0">
                <a:ea typeface="+mn-lt"/>
                <a:cs typeface="+mn-lt"/>
              </a:rPr>
              <a:t>Denoising leads to better cluster definition. Some noise effects remain, leading to a reduction in the number of cases categorized as multifractal. </a:t>
            </a:r>
            <a:endParaRPr lang="en-US" sz="3200" dirty="0">
              <a:cs typeface="Calibri"/>
            </a:endParaRPr>
          </a:p>
          <a:p>
            <a:pPr marL="571500" indent="-571500">
              <a:buFont typeface="+mj-lt"/>
              <a:buAutoNum type="romanUcPeriod"/>
            </a:pPr>
            <a:r>
              <a:rPr lang="en-US" sz="3200" dirty="0">
                <a:ea typeface="+mn-lt"/>
                <a:cs typeface="+mn-lt"/>
              </a:rPr>
              <a:t>Method is successful distinguishing between the CH and QS, while the in-between region presents inconclusive results. </a:t>
            </a:r>
            <a:endParaRPr lang="en-US" sz="3200" dirty="0">
              <a:cs typeface="Calibri"/>
            </a:endParaRPr>
          </a:p>
          <a:p>
            <a:pPr marL="571500" indent="-571500">
              <a:buFont typeface="+mj-lt"/>
              <a:buAutoNum type="romanUcPeriod"/>
            </a:pPr>
            <a:r>
              <a:rPr lang="en-US" sz="3200" dirty="0">
                <a:ea typeface="+mn-lt"/>
                <a:cs typeface="+mn-lt"/>
              </a:rPr>
              <a:t> Lack of discrimination according to the imbalance ratio, indicates that the threshold defining network fields must be further explored. </a:t>
            </a:r>
            <a:endParaRPr lang="en-US" sz="3200" dirty="0">
              <a:cs typeface="Calibri"/>
            </a:endParaRPr>
          </a:p>
        </p:txBody>
      </p:sp>
      <p:graphicFrame>
        <p:nvGraphicFramePr>
          <p:cNvPr id="24" name="Object 23">
            <a:extLst>
              <a:ext uri="{FF2B5EF4-FFF2-40B4-BE49-F238E27FC236}">
                <a16:creationId xmlns:a16="http://schemas.microsoft.com/office/drawing/2014/main" id="{6E2D5032-0123-C787-683F-879F57588AEC}"/>
              </a:ext>
            </a:extLst>
          </p:cNvPr>
          <p:cNvGraphicFramePr>
            <a:graphicFrameLocks noGrp="1" noDrilldown="1" noChangeAspect="1" noMove="1" noResize="1"/>
          </p:cNvGraphicFramePr>
          <p:nvPr>
            <p:extLst>
              <p:ext uri="{D42A27DB-BD31-4B8C-83A1-F6EECF244321}">
                <p14:modId xmlns:p14="http://schemas.microsoft.com/office/powerpoint/2010/main" val="2915903453"/>
              </p:ext>
            </p:extLst>
          </p:nvPr>
        </p:nvGraphicFramePr>
        <p:xfrm>
          <a:off x="29394660" y="20868580"/>
          <a:ext cx="10338495" cy="3372967"/>
        </p:xfrm>
        <a:graphic>
          <a:graphicData uri="http://schemas.openxmlformats.org/presentationml/2006/ole">
            <mc:AlternateContent xmlns:mc="http://schemas.openxmlformats.org/markup-compatibility/2006">
              <mc:Choice xmlns:v="urn:schemas-microsoft-com:vml" Requires="v">
                <p:oleObj name="Worksheet" r:id="rId26" imgW="9342191" imgH="3047937" progId="Excel.Sheet.12">
                  <p:embed/>
                </p:oleObj>
              </mc:Choice>
              <mc:Fallback>
                <p:oleObj name="Worksheet" r:id="rId26" imgW="9342191" imgH="3047937" progId="Excel.Sheet.12">
                  <p:embed/>
                  <p:pic>
                    <p:nvPicPr>
                      <p:cNvPr id="24" name="Object 23">
                        <a:extLst>
                          <a:ext uri="{FF2B5EF4-FFF2-40B4-BE49-F238E27FC236}">
                            <a16:creationId xmlns:a16="http://schemas.microsoft.com/office/drawing/2014/main" id="{6E2D5032-0123-C787-683F-879F57588AEC}"/>
                          </a:ext>
                        </a:extLst>
                      </p:cNvPr>
                      <p:cNvPicPr/>
                      <p:nvPr/>
                    </p:nvPicPr>
                    <p:blipFill>
                      <a:blip r:embed="rId27"/>
                      <a:stretch>
                        <a:fillRect/>
                      </a:stretch>
                    </p:blipFill>
                    <p:spPr>
                      <a:xfrm>
                        <a:off x="29394660" y="20868580"/>
                        <a:ext cx="10338495" cy="337296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0716A5F-3C56-CBB8-E485-C3470AD00390}"/>
                  </a:ext>
                </a:extLst>
              </p:cNvPr>
              <p:cNvSpPr txBox="1">
                <a:spLocks noGrp="1" noRot="1" noMove="1" noResize="1" noEditPoints="1" noAdjustHandles="1" noChangeArrowheads="1" noChangeShapeType="1"/>
              </p:cNvSpPr>
              <p:nvPr/>
            </p:nvSpPr>
            <p:spPr>
              <a:xfrm>
                <a:off x="29268433" y="17278725"/>
                <a:ext cx="7952634" cy="3892348"/>
              </a:xfrm>
              <a:prstGeom prst="rect">
                <a:avLst/>
              </a:prstGeom>
              <a:noFill/>
            </p:spPr>
            <p:txBody>
              <a:bodyPr wrap="square" lIns="91440" tIns="45720" rIns="91440" bIns="45720" rtlCol="0" anchor="t">
                <a:spAutoFit/>
              </a:bodyPr>
              <a:lstStyle/>
              <a:p>
                <a:r>
                  <a:rPr lang="en-US" sz="3200" dirty="0">
                    <a:ea typeface="+mn-lt"/>
                    <a:cs typeface="+mn-lt"/>
                  </a:rPr>
                  <a:t>Characteristic parameter values:</a:t>
                </a:r>
              </a:p>
              <a:p>
                <a:pPr marL="571500" indent="-571500">
                  <a:buFont typeface="+mj-lt"/>
                  <a:buAutoNum type="romanUcPeriod"/>
                </a:pPr>
                <a14:m>
                  <m:oMath xmlns:m="http://schemas.openxmlformats.org/officeDocument/2006/math">
                    <m:r>
                      <a:rPr lang="en-US" sz="3200" i="1" smtClean="0">
                        <a:latin typeface="Cambria Math" panose="02040503050406030204" pitchFamily="18" charset="0"/>
                        <a:ea typeface="Cambria Math" panose="02040503050406030204" pitchFamily="18" charset="0"/>
                        <a:cs typeface="+mn-lt"/>
                      </a:rPr>
                      <m:t>𝛼</m:t>
                    </m:r>
                  </m:oMath>
                </a14:m>
                <a:r>
                  <a:rPr lang="en-US" sz="3200" dirty="0">
                    <a:ea typeface="+mn-lt"/>
                    <a:cs typeface="+mn-lt"/>
                  </a:rPr>
                  <a:t> &lt; 1, persistent</a:t>
                </a:r>
              </a:p>
              <a:p>
                <a:pPr marL="1028700" lvl="1" indent="-571500">
                  <a:buFont typeface="+mj-lt"/>
                  <a:buAutoNum type="romanUcPeriod"/>
                </a:pPr>
                <a14:m>
                  <m:oMath xmlns:m="http://schemas.openxmlformats.org/officeDocument/2006/math">
                    <m:r>
                      <a:rPr lang="en-US" sz="3200" i="1">
                        <a:latin typeface="Cambria Math" panose="02040503050406030204" pitchFamily="18" charset="0"/>
                        <a:ea typeface="Cambria Math" panose="02040503050406030204" pitchFamily="18" charset="0"/>
                        <a:cs typeface="+mn-lt"/>
                      </a:rPr>
                      <m:t>𝛼</m:t>
                    </m:r>
                  </m:oMath>
                </a14:m>
                <a:r>
                  <a:rPr lang="en-US" sz="3200" dirty="0">
                    <a:ea typeface="+mn-lt"/>
                    <a:cs typeface="+mn-lt"/>
                  </a:rPr>
                  <a:t> &gt; 1, anti-persistent </a:t>
                </a:r>
                <a:endParaRPr lang="en-US" sz="3200" dirty="0">
                  <a:cs typeface="Calibri"/>
                </a:endParaRPr>
              </a:p>
              <a:p>
                <a:pPr marL="571500" indent="-571500">
                  <a:buFont typeface="+mj-lt"/>
                  <a:buAutoNum type="romanUcPeriod"/>
                </a:pPr>
                <a14:m>
                  <m:oMath xmlns:m="http://schemas.openxmlformats.org/officeDocument/2006/math">
                    <m:r>
                      <a:rPr lang="el-GR" sz="3200" i="1">
                        <a:solidFill>
                          <a:srgbClr val="000000"/>
                        </a:solidFill>
                        <a:latin typeface="Cambria Math" panose="02040503050406030204" pitchFamily="18" charset="0"/>
                        <a:ea typeface="Cambria Math" panose="02040503050406030204" pitchFamily="18" charset="0"/>
                        <a:cs typeface="Arial"/>
                      </a:rPr>
                      <m:t>∆</m:t>
                    </m:r>
                    <m:r>
                      <a:rPr lang="en-US" sz="3200" i="1">
                        <a:solidFill>
                          <a:srgbClr val="000000"/>
                        </a:solidFill>
                        <a:latin typeface="Cambria Math" panose="02040503050406030204" pitchFamily="18" charset="0"/>
                        <a:ea typeface="Cambria Math" panose="02040503050406030204" pitchFamily="18" charset="0"/>
                        <a:cs typeface="Arial"/>
                      </a:rPr>
                      <m:t>h</m:t>
                    </m:r>
                    <m:r>
                      <a:rPr lang="en-US" sz="3200" i="1">
                        <a:solidFill>
                          <a:srgbClr val="000000"/>
                        </a:solidFill>
                        <a:latin typeface="Cambria Math" panose="02040503050406030204" pitchFamily="18" charset="0"/>
                        <a:ea typeface="Cambria Math" panose="02040503050406030204" pitchFamily="18" charset="0"/>
                        <a:cs typeface="Arial"/>
                      </a:rPr>
                      <m:t> −</m:t>
                    </m:r>
                    <m:sSub>
                      <m:sSubPr>
                        <m:ctrlPr>
                          <a:rPr lang="en-US" sz="3200" i="1">
                            <a:solidFill>
                              <a:srgbClr val="000000"/>
                            </a:solidFill>
                            <a:latin typeface="Cambria Math" panose="02040503050406030204" pitchFamily="18" charset="0"/>
                            <a:ea typeface="Cambria Math" panose="02040503050406030204" pitchFamily="18" charset="0"/>
                            <a:cs typeface="Arial"/>
                          </a:rPr>
                        </m:ctrlPr>
                      </m:sSubPr>
                      <m:e>
                        <m:r>
                          <a:rPr lang="en-US" sz="3200" i="1">
                            <a:solidFill>
                              <a:srgbClr val="000000"/>
                            </a:solidFill>
                            <a:latin typeface="Cambria Math" panose="02040503050406030204" pitchFamily="18" charset="0"/>
                            <a:ea typeface="Cambria Math" panose="02040503050406030204" pitchFamily="18" charset="0"/>
                            <a:cs typeface="Arial"/>
                          </a:rPr>
                          <m:t>h</m:t>
                        </m:r>
                      </m:e>
                      <m:sub>
                        <m:r>
                          <a:rPr lang="en-US" sz="3200" i="1">
                            <a:solidFill>
                              <a:srgbClr val="000000"/>
                            </a:solidFill>
                            <a:latin typeface="Cambria Math" panose="02040503050406030204" pitchFamily="18" charset="0"/>
                            <a:ea typeface="Cambria Math" panose="02040503050406030204" pitchFamily="18" charset="0"/>
                            <a:cs typeface="Arial"/>
                          </a:rPr>
                          <m:t>𝑠𝑝</m:t>
                        </m:r>
                      </m:sub>
                    </m:sSub>
                  </m:oMath>
                </a14:m>
                <a:r>
                  <a:rPr lang="en-US" sz="3200" dirty="0">
                    <a:ea typeface="+mn-lt"/>
                    <a:cs typeface="+mn-lt"/>
                  </a:rPr>
                  <a:t> &lt;  0.18, not-MF</a:t>
                </a:r>
              </a:p>
              <a:p>
                <a:pPr marL="1028700" lvl="1" indent="-571500">
                  <a:buFont typeface="+mj-lt"/>
                  <a:buAutoNum type="romanUcPeriod"/>
                </a:pPr>
                <a14:m>
                  <m:oMath xmlns:m="http://schemas.openxmlformats.org/officeDocument/2006/math">
                    <m:r>
                      <a:rPr lang="el-GR" sz="3200" i="1" smtClean="0">
                        <a:solidFill>
                          <a:srgbClr val="000000"/>
                        </a:solidFill>
                        <a:latin typeface="Cambria Math" panose="02040503050406030204" pitchFamily="18" charset="0"/>
                        <a:ea typeface="Cambria Math" panose="02040503050406030204" pitchFamily="18" charset="0"/>
                        <a:cs typeface="Arial"/>
                      </a:rPr>
                      <m:t>∆</m:t>
                    </m:r>
                    <m:r>
                      <a:rPr lang="en-US" sz="3200" b="0" i="1" smtClean="0">
                        <a:solidFill>
                          <a:srgbClr val="000000"/>
                        </a:solidFill>
                        <a:latin typeface="Cambria Math" panose="02040503050406030204" pitchFamily="18" charset="0"/>
                        <a:ea typeface="Cambria Math" panose="02040503050406030204" pitchFamily="18" charset="0"/>
                        <a:cs typeface="Arial"/>
                      </a:rPr>
                      <m:t>h</m:t>
                    </m:r>
                    <m:r>
                      <a:rPr lang="en-US" sz="3200" b="0" i="1" smtClean="0">
                        <a:solidFill>
                          <a:srgbClr val="000000"/>
                        </a:solidFill>
                        <a:latin typeface="Cambria Math" panose="02040503050406030204" pitchFamily="18" charset="0"/>
                        <a:ea typeface="Cambria Math" panose="02040503050406030204" pitchFamily="18" charset="0"/>
                        <a:cs typeface="Arial"/>
                      </a:rPr>
                      <m:t> −</m:t>
                    </m:r>
                    <m:sSub>
                      <m:sSubPr>
                        <m:ctrlPr>
                          <a:rPr lang="en-US" sz="3200" b="0" i="1" smtClean="0">
                            <a:solidFill>
                              <a:srgbClr val="000000"/>
                            </a:solidFill>
                            <a:latin typeface="Cambria Math" panose="02040503050406030204" pitchFamily="18" charset="0"/>
                            <a:ea typeface="Cambria Math" panose="02040503050406030204" pitchFamily="18" charset="0"/>
                            <a:cs typeface="Arial"/>
                          </a:rPr>
                        </m:ctrlPr>
                      </m:sSubPr>
                      <m:e>
                        <m:r>
                          <a:rPr lang="en-US" sz="3200" b="0" i="1" smtClean="0">
                            <a:solidFill>
                              <a:srgbClr val="000000"/>
                            </a:solidFill>
                            <a:latin typeface="Cambria Math" panose="02040503050406030204" pitchFamily="18" charset="0"/>
                            <a:ea typeface="Cambria Math" panose="02040503050406030204" pitchFamily="18" charset="0"/>
                            <a:cs typeface="Arial"/>
                          </a:rPr>
                          <m:t>h</m:t>
                        </m:r>
                      </m:e>
                      <m:sub>
                        <m:r>
                          <a:rPr lang="en-US" sz="3200" b="0" i="1" smtClean="0">
                            <a:solidFill>
                              <a:srgbClr val="000000"/>
                            </a:solidFill>
                            <a:latin typeface="Cambria Math" panose="02040503050406030204" pitchFamily="18" charset="0"/>
                            <a:ea typeface="Cambria Math" panose="02040503050406030204" pitchFamily="18" charset="0"/>
                            <a:cs typeface="Arial"/>
                          </a:rPr>
                          <m:t>𝑠𝑝</m:t>
                        </m:r>
                      </m:sub>
                    </m:sSub>
                  </m:oMath>
                </a14:m>
                <a:r>
                  <a:rPr lang="en-US" sz="3200" dirty="0">
                    <a:solidFill>
                      <a:srgbClr val="000000"/>
                    </a:solidFill>
                    <a:ea typeface="Arial"/>
                    <a:cs typeface="Arial"/>
                  </a:rPr>
                  <a:t> </a:t>
                </a:r>
                <a:r>
                  <a:rPr lang="en-US" sz="3200" dirty="0">
                    <a:ea typeface="+mn-lt"/>
                    <a:cs typeface="+mn-lt"/>
                  </a:rPr>
                  <a:t>≥ 0.18, MF </a:t>
                </a:r>
                <a:endParaRPr lang="en-US" sz="3200" dirty="0">
                  <a:cs typeface="Calibri"/>
                </a:endParaRPr>
              </a:p>
              <a:p>
                <a:pPr marL="571500" indent="-571500">
                  <a:buFont typeface="+mj-lt"/>
                  <a:buAutoNum type="romanUcPeriod"/>
                </a:pPr>
                <a14:m>
                  <m:oMath xmlns:m="http://schemas.openxmlformats.org/officeDocument/2006/math">
                    <m:r>
                      <a:rPr lang="en-US" sz="3200" i="1" smtClean="0">
                        <a:latin typeface="Cambria Math" panose="02040503050406030204" pitchFamily="18" charset="0"/>
                        <a:ea typeface="Cambria Math" panose="02040503050406030204" pitchFamily="18" charset="0"/>
                        <a:cs typeface="+mn-lt"/>
                      </a:rPr>
                      <m:t>𝜁</m:t>
                    </m:r>
                  </m:oMath>
                </a14:m>
                <a:r>
                  <a:rPr lang="en-US" sz="3200" dirty="0">
                    <a:ea typeface="+mn-lt"/>
                    <a:cs typeface="+mn-lt"/>
                  </a:rPr>
                  <a:t> &lt; 0.6, low number of network pixels</a:t>
                </a:r>
              </a:p>
              <a:p>
                <a:pPr marL="1028700" lvl="1" indent="-571500">
                  <a:buFont typeface="+mj-lt"/>
                  <a:buAutoNum type="romanUcPeriod"/>
                </a:pPr>
                <a14:m>
                  <m:oMath xmlns:m="http://schemas.openxmlformats.org/officeDocument/2006/math">
                    <m:r>
                      <a:rPr lang="en-US" sz="3200" i="1">
                        <a:latin typeface="Cambria Math" panose="02040503050406030204" pitchFamily="18" charset="0"/>
                        <a:ea typeface="Cambria Math" panose="02040503050406030204" pitchFamily="18" charset="0"/>
                        <a:cs typeface="+mn-lt"/>
                      </a:rPr>
                      <m:t>𝜁</m:t>
                    </m:r>
                  </m:oMath>
                </a14:m>
                <a:r>
                  <a:rPr lang="en-US" sz="3200" dirty="0">
                    <a:ea typeface="+mn-lt"/>
                    <a:cs typeface="+mn-lt"/>
                  </a:rPr>
                  <a:t> &gt; 0.6, high number of network pixels </a:t>
                </a:r>
                <a:endParaRPr lang="en-US" sz="3200" dirty="0"/>
              </a:p>
              <a:p>
                <a:endParaRPr lang="en-US" dirty="0"/>
              </a:p>
            </p:txBody>
          </p:sp>
        </mc:Choice>
        <mc:Fallback xmlns="">
          <p:sp>
            <p:nvSpPr>
              <p:cNvPr id="5" name="TextBox 4">
                <a:extLst>
                  <a:ext uri="{FF2B5EF4-FFF2-40B4-BE49-F238E27FC236}">
                    <a16:creationId xmlns:a16="http://schemas.microsoft.com/office/drawing/2014/main" id="{B0716A5F-3C56-CBB8-E485-C3470AD00390}"/>
                  </a:ext>
                </a:extLst>
              </p:cNvPr>
              <p:cNvSpPr txBox="1">
                <a:spLocks noGrp="1" noRot="1" noChangeAspect="1" noMove="1" noResize="1" noEditPoints="1" noAdjustHandles="1" noChangeArrowheads="1" noChangeShapeType="1" noTextEdit="1"/>
              </p:cNvSpPr>
              <p:nvPr/>
            </p:nvSpPr>
            <p:spPr>
              <a:xfrm>
                <a:off x="29268433" y="17278725"/>
                <a:ext cx="7952634" cy="3892348"/>
              </a:xfrm>
              <a:prstGeom prst="rect">
                <a:avLst/>
              </a:prstGeom>
              <a:blipFill>
                <a:blip r:embed="rId28"/>
                <a:stretch>
                  <a:fillRect l="-1916" t="-203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E596CB61-B0B6-D4E5-4A6F-E9F768641A8A}"/>
              </a:ext>
            </a:extLst>
          </p:cNvPr>
          <p:cNvSpPr txBox="1"/>
          <p:nvPr/>
        </p:nvSpPr>
        <p:spPr>
          <a:xfrm>
            <a:off x="1003736" y="27301371"/>
            <a:ext cx="13554831" cy="3970318"/>
          </a:xfrm>
          <a:prstGeom prst="rect">
            <a:avLst/>
          </a:prstGeom>
          <a:noFill/>
        </p:spPr>
        <p:txBody>
          <a:bodyPr wrap="square" rtlCol="0">
            <a:spAutoFit/>
          </a:bodyPr>
          <a:lstStyle/>
          <a:p>
            <a:r>
              <a:rPr lang="en-US" sz="3600"/>
              <a:t>[1] T. Wiegelmann and S. K. Solanki 2004,  Sol. Phys., 225, 227</a:t>
            </a:r>
          </a:p>
          <a:p>
            <a:r>
              <a:rPr lang="en-US" sz="3600"/>
              <a:t>[2] J. W. Kantelhardt, S. A. Zschiegner, E. Koscielny-Bunde, S. Havlin, A. Bunde, and H. E. Stanley 2002,  Physica A, 316, 87</a:t>
            </a:r>
          </a:p>
          <a:p>
            <a:r>
              <a:rPr lang="en-US" sz="3600"/>
              <a:t>[3] K. Dabov, A. Foi, V. Katkovnik, and K. Egiazarian 2007, IEEE Trans. Image Proc., 16, 2080 </a:t>
            </a:r>
          </a:p>
          <a:p>
            <a:r>
              <a:rPr lang="en-US" sz="3600"/>
              <a:t>[4] M. Makitalo, and A. Foi 2014.,  IEEE Trans. Image Proc., 23, 5348</a:t>
            </a:r>
          </a:p>
          <a:p>
            <a:r>
              <a:rPr lang="en-US" sz="3600"/>
              <a:t>[5] T.M. Garton,  P.T. Gallagher, and S.A. Murray 2018, JSWSC, 8, A02</a:t>
            </a:r>
            <a:endParaRPr lang="en-US" sz="3600" dirty="0"/>
          </a:p>
        </p:txBody>
      </p:sp>
    </p:spTree>
    <p:extLst>
      <p:ext uri="{BB962C8B-B14F-4D97-AF65-F5344CB8AC3E}">
        <p14:creationId xmlns:p14="http://schemas.microsoft.com/office/powerpoint/2010/main" val="1902385804"/>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TotalTime>
  <Words>1464</Words>
  <Application>Microsoft Office PowerPoint</Application>
  <PresentationFormat>Custom</PresentationFormat>
  <Paragraphs>71</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Office Theme</vt:lpstr>
      <vt:lpstr>Worksheet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Landon Wells</dc:creator>
  <cp:lastModifiedBy>Landon Wells</cp:lastModifiedBy>
  <cp:revision>129</cp:revision>
  <cp:lastPrinted>2022-12-09T17:05:41Z</cp:lastPrinted>
  <dcterms:created xsi:type="dcterms:W3CDTF">2022-12-06T23:29:22Z</dcterms:created>
  <dcterms:modified xsi:type="dcterms:W3CDTF">2022-12-11T22:29:19Z</dcterms:modified>
</cp:coreProperties>
</file>